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9"/>
  </p:notesMasterIdLst>
  <p:sldIdLst>
    <p:sldId id="256" r:id="rId2"/>
    <p:sldId id="257" r:id="rId3"/>
    <p:sldId id="323" r:id="rId4"/>
    <p:sldId id="324" r:id="rId5"/>
    <p:sldId id="264" r:id="rId6"/>
    <p:sldId id="266" r:id="rId7"/>
    <p:sldId id="267" r:id="rId8"/>
    <p:sldId id="325" r:id="rId9"/>
    <p:sldId id="274" r:id="rId10"/>
    <p:sldId id="276" r:id="rId11"/>
    <p:sldId id="275" r:id="rId12"/>
    <p:sldId id="278" r:id="rId13"/>
    <p:sldId id="277" r:id="rId14"/>
    <p:sldId id="279" r:id="rId15"/>
    <p:sldId id="280" r:id="rId16"/>
    <p:sldId id="282" r:id="rId17"/>
    <p:sldId id="283" r:id="rId18"/>
    <p:sldId id="281"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301" r:id="rId37"/>
    <p:sldId id="304" r:id="rId38"/>
    <p:sldId id="303" r:id="rId39"/>
    <p:sldId id="313" r:id="rId40"/>
    <p:sldId id="305" r:id="rId41"/>
    <p:sldId id="308" r:id="rId42"/>
    <p:sldId id="306" r:id="rId43"/>
    <p:sldId id="307" r:id="rId44"/>
    <p:sldId id="309" r:id="rId45"/>
    <p:sldId id="310" r:id="rId46"/>
    <p:sldId id="311" r:id="rId47"/>
    <p:sldId id="312" r:id="rId48"/>
    <p:sldId id="314" r:id="rId49"/>
    <p:sldId id="315" r:id="rId50"/>
    <p:sldId id="318" r:id="rId51"/>
    <p:sldId id="317" r:id="rId52"/>
    <p:sldId id="316" r:id="rId53"/>
    <p:sldId id="319" r:id="rId54"/>
    <p:sldId id="322" r:id="rId55"/>
    <p:sldId id="321" r:id="rId56"/>
    <p:sldId id="320" r:id="rId57"/>
    <p:sldId id="326"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8" d="100"/>
          <a:sy n="88" d="100"/>
        </p:scale>
        <p:origin x="1125" y="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2095B8-D607-45B6-9A4E-E63D3579D5AA}" type="datetimeFigureOut">
              <a:rPr lang="en-GB" smtClean="0"/>
              <a:t>14/10/2026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A92780-EDF7-4C12-B37E-D0EEE49BE0E6}" type="slidenum">
              <a:rPr lang="en-GB" smtClean="0"/>
              <a:t>‹#›</a:t>
            </a:fld>
            <a:endParaRPr lang="en-GB"/>
          </a:p>
        </p:txBody>
      </p:sp>
    </p:spTree>
    <p:extLst>
      <p:ext uri="{BB962C8B-B14F-4D97-AF65-F5344CB8AC3E}">
        <p14:creationId xmlns:p14="http://schemas.microsoft.com/office/powerpoint/2010/main" val="1973978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CA92780-EDF7-4C12-B37E-D0EEE49BE0E6}" type="slidenum">
              <a:rPr lang="en-GB" smtClean="0"/>
              <a:t>10</a:t>
            </a:fld>
            <a:endParaRPr lang="en-GB"/>
          </a:p>
        </p:txBody>
      </p:sp>
    </p:spTree>
    <p:extLst>
      <p:ext uri="{BB962C8B-B14F-4D97-AF65-F5344CB8AC3E}">
        <p14:creationId xmlns:p14="http://schemas.microsoft.com/office/powerpoint/2010/main" val="159870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81DB8-247B-452B-9B59-8EA672562DA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1AE8AA1C-A9B3-43C6-910C-B784DD421D0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04D86DC-B435-4C75-8910-84BEAD3293AB}"/>
              </a:ext>
            </a:extLst>
          </p:cNvPr>
          <p:cNvSpPr>
            <a:spLocks noGrp="1"/>
          </p:cNvSpPr>
          <p:nvPr>
            <p:ph type="dt" sz="half" idx="10"/>
          </p:nvPr>
        </p:nvSpPr>
        <p:spPr/>
        <p:txBody>
          <a:bodyPr/>
          <a:lstStyle/>
          <a:p>
            <a:fld id="{5C664253-64C7-4323-9509-8411895BCE67}" type="datetimeFigureOut">
              <a:rPr lang="en-GB" smtClean="0"/>
              <a:t>14/10/2026</a:t>
            </a:fld>
            <a:endParaRPr lang="en-GB"/>
          </a:p>
        </p:txBody>
      </p:sp>
      <p:sp>
        <p:nvSpPr>
          <p:cNvPr id="5" name="Footer Placeholder 4">
            <a:extLst>
              <a:ext uri="{FF2B5EF4-FFF2-40B4-BE49-F238E27FC236}">
                <a16:creationId xmlns:a16="http://schemas.microsoft.com/office/drawing/2014/main" id="{0294F7B1-79EE-4860-BA8C-74431D9AED5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2C7BFB-8B71-4944-9EDB-6D2F5740CBF5}"/>
              </a:ext>
            </a:extLst>
          </p:cNvPr>
          <p:cNvSpPr>
            <a:spLocks noGrp="1"/>
          </p:cNvSpPr>
          <p:nvPr>
            <p:ph type="sldNum" sz="quarter" idx="12"/>
          </p:nvPr>
        </p:nvSpPr>
        <p:spPr/>
        <p:txBody>
          <a:bodyPr/>
          <a:lstStyle/>
          <a:p>
            <a:fld id="{94F414C7-613E-446C-8856-F5252E441113}" type="slidenum">
              <a:rPr lang="en-GB" smtClean="0"/>
              <a:t>‹#›</a:t>
            </a:fld>
            <a:endParaRPr lang="en-GB"/>
          </a:p>
        </p:txBody>
      </p:sp>
    </p:spTree>
    <p:extLst>
      <p:ext uri="{BB962C8B-B14F-4D97-AF65-F5344CB8AC3E}">
        <p14:creationId xmlns:p14="http://schemas.microsoft.com/office/powerpoint/2010/main" val="60383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D4576-B3FF-464C-B502-EA3B5566951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6440525-DCAF-46D2-8E4B-40D3F8EF122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623D43-A95F-42AB-B3A6-B0B7D3B57C41}"/>
              </a:ext>
            </a:extLst>
          </p:cNvPr>
          <p:cNvSpPr>
            <a:spLocks noGrp="1"/>
          </p:cNvSpPr>
          <p:nvPr>
            <p:ph type="dt" sz="half" idx="10"/>
          </p:nvPr>
        </p:nvSpPr>
        <p:spPr/>
        <p:txBody>
          <a:bodyPr/>
          <a:lstStyle/>
          <a:p>
            <a:fld id="{5C664253-64C7-4323-9509-8411895BCE67}" type="datetimeFigureOut">
              <a:rPr lang="en-GB" smtClean="0"/>
              <a:t>14/10/2026</a:t>
            </a:fld>
            <a:endParaRPr lang="en-GB"/>
          </a:p>
        </p:txBody>
      </p:sp>
      <p:sp>
        <p:nvSpPr>
          <p:cNvPr id="5" name="Footer Placeholder 4">
            <a:extLst>
              <a:ext uri="{FF2B5EF4-FFF2-40B4-BE49-F238E27FC236}">
                <a16:creationId xmlns:a16="http://schemas.microsoft.com/office/drawing/2014/main" id="{0BE6A9A4-D27D-427E-ADEF-E7F4C99298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81E703-BB3C-47DB-9714-702FE401ABEB}"/>
              </a:ext>
            </a:extLst>
          </p:cNvPr>
          <p:cNvSpPr>
            <a:spLocks noGrp="1"/>
          </p:cNvSpPr>
          <p:nvPr>
            <p:ph type="sldNum" sz="quarter" idx="12"/>
          </p:nvPr>
        </p:nvSpPr>
        <p:spPr/>
        <p:txBody>
          <a:bodyPr/>
          <a:lstStyle/>
          <a:p>
            <a:fld id="{94F414C7-613E-446C-8856-F5252E441113}" type="slidenum">
              <a:rPr lang="en-GB" smtClean="0"/>
              <a:t>‹#›</a:t>
            </a:fld>
            <a:endParaRPr lang="en-GB"/>
          </a:p>
        </p:txBody>
      </p:sp>
    </p:spTree>
    <p:extLst>
      <p:ext uri="{BB962C8B-B14F-4D97-AF65-F5344CB8AC3E}">
        <p14:creationId xmlns:p14="http://schemas.microsoft.com/office/powerpoint/2010/main" val="3912221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15450-78D7-4BC1-86D3-3AA9ED02D153}"/>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ECBB1E1-6D52-4091-A8C2-4CADC891FAE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3B22753-1901-4691-A365-997F9768761D}"/>
              </a:ext>
            </a:extLst>
          </p:cNvPr>
          <p:cNvSpPr>
            <a:spLocks noGrp="1"/>
          </p:cNvSpPr>
          <p:nvPr>
            <p:ph type="dt" sz="half" idx="10"/>
          </p:nvPr>
        </p:nvSpPr>
        <p:spPr/>
        <p:txBody>
          <a:bodyPr/>
          <a:lstStyle/>
          <a:p>
            <a:fld id="{5C664253-64C7-4323-9509-8411895BCE67}" type="datetimeFigureOut">
              <a:rPr lang="en-GB" smtClean="0"/>
              <a:t>14/10/2026</a:t>
            </a:fld>
            <a:endParaRPr lang="en-GB"/>
          </a:p>
        </p:txBody>
      </p:sp>
      <p:sp>
        <p:nvSpPr>
          <p:cNvPr id="5" name="Footer Placeholder 4">
            <a:extLst>
              <a:ext uri="{FF2B5EF4-FFF2-40B4-BE49-F238E27FC236}">
                <a16:creationId xmlns:a16="http://schemas.microsoft.com/office/drawing/2014/main" id="{916C11C4-B934-4266-87C3-35D0E714EB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6FCD4BD-83BB-4839-AB11-211E4DBAAF7C}"/>
              </a:ext>
            </a:extLst>
          </p:cNvPr>
          <p:cNvSpPr>
            <a:spLocks noGrp="1"/>
          </p:cNvSpPr>
          <p:nvPr>
            <p:ph type="sldNum" sz="quarter" idx="12"/>
          </p:nvPr>
        </p:nvSpPr>
        <p:spPr/>
        <p:txBody>
          <a:bodyPr/>
          <a:lstStyle/>
          <a:p>
            <a:fld id="{94F414C7-613E-446C-8856-F5252E441113}" type="slidenum">
              <a:rPr lang="en-GB" smtClean="0"/>
              <a:t>‹#›</a:t>
            </a:fld>
            <a:endParaRPr lang="en-GB"/>
          </a:p>
        </p:txBody>
      </p:sp>
    </p:spTree>
    <p:extLst>
      <p:ext uri="{BB962C8B-B14F-4D97-AF65-F5344CB8AC3E}">
        <p14:creationId xmlns:p14="http://schemas.microsoft.com/office/powerpoint/2010/main" val="786758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1EF57-FDD7-448C-9AA0-604C9E8D6E0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C0CC844-D7BD-46C4-9304-83A1596D8B15}"/>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39AF031-A612-48BD-A629-B52BA4F95DA5}"/>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6172748-E7E5-41D6-8695-922E431E22D2}"/>
              </a:ext>
            </a:extLst>
          </p:cNvPr>
          <p:cNvSpPr>
            <a:spLocks noGrp="1"/>
          </p:cNvSpPr>
          <p:nvPr>
            <p:ph type="dt" sz="half" idx="10"/>
          </p:nvPr>
        </p:nvSpPr>
        <p:spPr/>
        <p:txBody>
          <a:bodyPr/>
          <a:lstStyle/>
          <a:p>
            <a:fld id="{5C664253-64C7-4323-9509-8411895BCE67}" type="datetimeFigureOut">
              <a:rPr lang="en-GB" smtClean="0"/>
              <a:t>14/10/2026</a:t>
            </a:fld>
            <a:endParaRPr lang="en-GB"/>
          </a:p>
        </p:txBody>
      </p:sp>
      <p:sp>
        <p:nvSpPr>
          <p:cNvPr id="6" name="Footer Placeholder 5">
            <a:extLst>
              <a:ext uri="{FF2B5EF4-FFF2-40B4-BE49-F238E27FC236}">
                <a16:creationId xmlns:a16="http://schemas.microsoft.com/office/drawing/2014/main" id="{A5ECE77D-63DF-496C-A7E1-1DAB478531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72DA79-2B28-4746-96CA-22D566BF38D6}"/>
              </a:ext>
            </a:extLst>
          </p:cNvPr>
          <p:cNvSpPr>
            <a:spLocks noGrp="1"/>
          </p:cNvSpPr>
          <p:nvPr>
            <p:ph type="sldNum" sz="quarter" idx="12"/>
          </p:nvPr>
        </p:nvSpPr>
        <p:spPr/>
        <p:txBody>
          <a:bodyPr/>
          <a:lstStyle/>
          <a:p>
            <a:fld id="{94F414C7-613E-446C-8856-F5252E441113}" type="slidenum">
              <a:rPr lang="en-GB" smtClean="0"/>
              <a:t>‹#›</a:t>
            </a:fld>
            <a:endParaRPr lang="en-GB"/>
          </a:p>
        </p:txBody>
      </p:sp>
    </p:spTree>
    <p:extLst>
      <p:ext uri="{BB962C8B-B14F-4D97-AF65-F5344CB8AC3E}">
        <p14:creationId xmlns:p14="http://schemas.microsoft.com/office/powerpoint/2010/main" val="404623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0578A-BAA9-4D09-B17E-F8658C881CDD}"/>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B91CBCC-0BAF-4147-BCA7-7FF10639CD88}"/>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7673A54F-75A5-4728-AEFA-7EC99F1ABBC8}"/>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A69A434-83FA-4E48-9120-38751518C1C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4E86F1E0-DAFB-423B-896E-9FCEBF3F0107}"/>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F32EC79-30A7-45E1-AA0E-3BEFBC381BAB}"/>
              </a:ext>
            </a:extLst>
          </p:cNvPr>
          <p:cNvSpPr>
            <a:spLocks noGrp="1"/>
          </p:cNvSpPr>
          <p:nvPr>
            <p:ph type="dt" sz="half" idx="10"/>
          </p:nvPr>
        </p:nvSpPr>
        <p:spPr/>
        <p:txBody>
          <a:bodyPr/>
          <a:lstStyle/>
          <a:p>
            <a:fld id="{5C664253-64C7-4323-9509-8411895BCE67}" type="datetimeFigureOut">
              <a:rPr lang="en-GB" smtClean="0"/>
              <a:t>14/10/2026</a:t>
            </a:fld>
            <a:endParaRPr lang="en-GB"/>
          </a:p>
        </p:txBody>
      </p:sp>
      <p:sp>
        <p:nvSpPr>
          <p:cNvPr id="8" name="Footer Placeholder 7">
            <a:extLst>
              <a:ext uri="{FF2B5EF4-FFF2-40B4-BE49-F238E27FC236}">
                <a16:creationId xmlns:a16="http://schemas.microsoft.com/office/drawing/2014/main" id="{0853713C-0B24-4B9D-A19B-8F373F3D8B4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7113394-8252-448E-99CA-41264853BD09}"/>
              </a:ext>
            </a:extLst>
          </p:cNvPr>
          <p:cNvSpPr>
            <a:spLocks noGrp="1"/>
          </p:cNvSpPr>
          <p:nvPr>
            <p:ph type="sldNum" sz="quarter" idx="12"/>
          </p:nvPr>
        </p:nvSpPr>
        <p:spPr/>
        <p:txBody>
          <a:bodyPr/>
          <a:lstStyle/>
          <a:p>
            <a:fld id="{94F414C7-613E-446C-8856-F5252E441113}" type="slidenum">
              <a:rPr lang="en-GB" smtClean="0"/>
              <a:t>‹#›</a:t>
            </a:fld>
            <a:endParaRPr lang="en-GB"/>
          </a:p>
        </p:txBody>
      </p:sp>
    </p:spTree>
    <p:extLst>
      <p:ext uri="{BB962C8B-B14F-4D97-AF65-F5344CB8AC3E}">
        <p14:creationId xmlns:p14="http://schemas.microsoft.com/office/powerpoint/2010/main" val="2406744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0C3F-5516-486A-B8D6-83EFD1D9DBE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A895914-A93A-4DE0-B3F2-8BD6FAAC99FB}"/>
              </a:ext>
            </a:extLst>
          </p:cNvPr>
          <p:cNvSpPr>
            <a:spLocks noGrp="1"/>
          </p:cNvSpPr>
          <p:nvPr>
            <p:ph type="dt" sz="half" idx="10"/>
          </p:nvPr>
        </p:nvSpPr>
        <p:spPr/>
        <p:txBody>
          <a:bodyPr/>
          <a:lstStyle/>
          <a:p>
            <a:fld id="{5C664253-64C7-4323-9509-8411895BCE67}" type="datetimeFigureOut">
              <a:rPr lang="en-GB" smtClean="0"/>
              <a:t>14/10/2026</a:t>
            </a:fld>
            <a:endParaRPr lang="en-GB"/>
          </a:p>
        </p:txBody>
      </p:sp>
      <p:sp>
        <p:nvSpPr>
          <p:cNvPr id="4" name="Footer Placeholder 3">
            <a:extLst>
              <a:ext uri="{FF2B5EF4-FFF2-40B4-BE49-F238E27FC236}">
                <a16:creationId xmlns:a16="http://schemas.microsoft.com/office/drawing/2014/main" id="{45A15A75-6BF9-432B-888E-0354B2CE84B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C01B8A4-86B9-4BC5-A263-C4D6E3CD97AF}"/>
              </a:ext>
            </a:extLst>
          </p:cNvPr>
          <p:cNvSpPr>
            <a:spLocks noGrp="1"/>
          </p:cNvSpPr>
          <p:nvPr>
            <p:ph type="sldNum" sz="quarter" idx="12"/>
          </p:nvPr>
        </p:nvSpPr>
        <p:spPr/>
        <p:txBody>
          <a:bodyPr/>
          <a:lstStyle/>
          <a:p>
            <a:fld id="{94F414C7-613E-446C-8856-F5252E441113}" type="slidenum">
              <a:rPr lang="en-GB" smtClean="0"/>
              <a:t>‹#›</a:t>
            </a:fld>
            <a:endParaRPr lang="en-GB"/>
          </a:p>
        </p:txBody>
      </p:sp>
    </p:spTree>
    <p:extLst>
      <p:ext uri="{BB962C8B-B14F-4D97-AF65-F5344CB8AC3E}">
        <p14:creationId xmlns:p14="http://schemas.microsoft.com/office/powerpoint/2010/main" val="4259050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A96922-9067-4830-A317-4AF95AE48E82}"/>
              </a:ext>
            </a:extLst>
          </p:cNvPr>
          <p:cNvSpPr>
            <a:spLocks noGrp="1"/>
          </p:cNvSpPr>
          <p:nvPr>
            <p:ph type="dt" sz="half" idx="10"/>
          </p:nvPr>
        </p:nvSpPr>
        <p:spPr/>
        <p:txBody>
          <a:bodyPr/>
          <a:lstStyle/>
          <a:p>
            <a:fld id="{5C664253-64C7-4323-9509-8411895BCE67}" type="datetimeFigureOut">
              <a:rPr lang="en-GB" smtClean="0"/>
              <a:t>14/10/2026</a:t>
            </a:fld>
            <a:endParaRPr lang="en-GB"/>
          </a:p>
        </p:txBody>
      </p:sp>
      <p:sp>
        <p:nvSpPr>
          <p:cNvPr id="3" name="Footer Placeholder 2">
            <a:extLst>
              <a:ext uri="{FF2B5EF4-FFF2-40B4-BE49-F238E27FC236}">
                <a16:creationId xmlns:a16="http://schemas.microsoft.com/office/drawing/2014/main" id="{FC4FAE90-BC82-435D-8E77-2BF3E2AA131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E0BA265-4FE7-4E4A-A7E7-EBBB530F924B}"/>
              </a:ext>
            </a:extLst>
          </p:cNvPr>
          <p:cNvSpPr>
            <a:spLocks noGrp="1"/>
          </p:cNvSpPr>
          <p:nvPr>
            <p:ph type="sldNum" sz="quarter" idx="12"/>
          </p:nvPr>
        </p:nvSpPr>
        <p:spPr/>
        <p:txBody>
          <a:bodyPr/>
          <a:lstStyle/>
          <a:p>
            <a:fld id="{94F414C7-613E-446C-8856-F5252E441113}" type="slidenum">
              <a:rPr lang="en-GB" smtClean="0"/>
              <a:t>‹#›</a:t>
            </a:fld>
            <a:endParaRPr lang="en-GB"/>
          </a:p>
        </p:txBody>
      </p:sp>
    </p:spTree>
    <p:extLst>
      <p:ext uri="{BB962C8B-B14F-4D97-AF65-F5344CB8AC3E}">
        <p14:creationId xmlns:p14="http://schemas.microsoft.com/office/powerpoint/2010/main" val="3320558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28AF7-1CAD-4526-9459-87E44C118E6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9893197-D970-44F9-B43A-76471B5EDC2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C9C2A38-9FDB-45B8-A0EC-EEC5DB50EE5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D4F25B9A-7F15-4812-AFB6-C5DC9CACF3F1}"/>
              </a:ext>
            </a:extLst>
          </p:cNvPr>
          <p:cNvSpPr>
            <a:spLocks noGrp="1"/>
          </p:cNvSpPr>
          <p:nvPr>
            <p:ph type="dt" sz="half" idx="10"/>
          </p:nvPr>
        </p:nvSpPr>
        <p:spPr/>
        <p:txBody>
          <a:bodyPr/>
          <a:lstStyle/>
          <a:p>
            <a:fld id="{5C664253-64C7-4323-9509-8411895BCE67}" type="datetimeFigureOut">
              <a:rPr lang="en-GB" smtClean="0"/>
              <a:t>14/10/2026</a:t>
            </a:fld>
            <a:endParaRPr lang="en-GB"/>
          </a:p>
        </p:txBody>
      </p:sp>
      <p:sp>
        <p:nvSpPr>
          <p:cNvPr id="6" name="Footer Placeholder 5">
            <a:extLst>
              <a:ext uri="{FF2B5EF4-FFF2-40B4-BE49-F238E27FC236}">
                <a16:creationId xmlns:a16="http://schemas.microsoft.com/office/drawing/2014/main" id="{201BCFEE-4A87-4C04-BF15-76576F49B07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DFA04B4-FE17-491A-AFD6-91691F8C3FD8}"/>
              </a:ext>
            </a:extLst>
          </p:cNvPr>
          <p:cNvSpPr>
            <a:spLocks noGrp="1"/>
          </p:cNvSpPr>
          <p:nvPr>
            <p:ph type="sldNum" sz="quarter" idx="12"/>
          </p:nvPr>
        </p:nvSpPr>
        <p:spPr/>
        <p:txBody>
          <a:bodyPr/>
          <a:lstStyle/>
          <a:p>
            <a:fld id="{94F414C7-613E-446C-8856-F5252E441113}" type="slidenum">
              <a:rPr lang="en-GB" smtClean="0"/>
              <a:t>‹#›</a:t>
            </a:fld>
            <a:endParaRPr lang="en-GB"/>
          </a:p>
        </p:txBody>
      </p:sp>
    </p:spTree>
    <p:extLst>
      <p:ext uri="{BB962C8B-B14F-4D97-AF65-F5344CB8AC3E}">
        <p14:creationId xmlns:p14="http://schemas.microsoft.com/office/powerpoint/2010/main" val="1357012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02F3C-0E4D-4042-9C98-F37C77909C0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726D65-59CD-492F-AB9D-E2BC5408B5D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2FF0ED5B-4009-4364-9C4E-CF4342FBA63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5A673CB-661C-4E7E-A73B-2DE288604441}"/>
              </a:ext>
            </a:extLst>
          </p:cNvPr>
          <p:cNvSpPr>
            <a:spLocks noGrp="1"/>
          </p:cNvSpPr>
          <p:nvPr>
            <p:ph type="dt" sz="half" idx="10"/>
          </p:nvPr>
        </p:nvSpPr>
        <p:spPr/>
        <p:txBody>
          <a:bodyPr/>
          <a:lstStyle/>
          <a:p>
            <a:fld id="{5C664253-64C7-4323-9509-8411895BCE67}" type="datetimeFigureOut">
              <a:rPr lang="en-GB" smtClean="0"/>
              <a:t>14/10/2026</a:t>
            </a:fld>
            <a:endParaRPr lang="en-GB"/>
          </a:p>
        </p:txBody>
      </p:sp>
      <p:sp>
        <p:nvSpPr>
          <p:cNvPr id="6" name="Footer Placeholder 5">
            <a:extLst>
              <a:ext uri="{FF2B5EF4-FFF2-40B4-BE49-F238E27FC236}">
                <a16:creationId xmlns:a16="http://schemas.microsoft.com/office/drawing/2014/main" id="{C4886456-C353-4713-952C-1C87AE8A82B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5449D33-463E-4AA6-A6E1-DFAF2574FBFD}"/>
              </a:ext>
            </a:extLst>
          </p:cNvPr>
          <p:cNvSpPr>
            <a:spLocks noGrp="1"/>
          </p:cNvSpPr>
          <p:nvPr>
            <p:ph type="sldNum" sz="quarter" idx="12"/>
          </p:nvPr>
        </p:nvSpPr>
        <p:spPr/>
        <p:txBody>
          <a:bodyPr/>
          <a:lstStyle/>
          <a:p>
            <a:fld id="{94F414C7-613E-446C-8856-F5252E441113}" type="slidenum">
              <a:rPr lang="en-GB" smtClean="0"/>
              <a:t>‹#›</a:t>
            </a:fld>
            <a:endParaRPr lang="en-GB"/>
          </a:p>
        </p:txBody>
      </p:sp>
    </p:spTree>
    <p:extLst>
      <p:ext uri="{BB962C8B-B14F-4D97-AF65-F5344CB8AC3E}">
        <p14:creationId xmlns:p14="http://schemas.microsoft.com/office/powerpoint/2010/main" val="3159511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433D0-80CF-415A-B453-2BEB643A995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4388FEF-85EF-4C7A-87CF-C2BA8D82F2A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18C4F4-1E09-46F8-A685-596D2D562E95}"/>
              </a:ext>
            </a:extLst>
          </p:cNvPr>
          <p:cNvSpPr>
            <a:spLocks noGrp="1"/>
          </p:cNvSpPr>
          <p:nvPr>
            <p:ph type="dt" sz="half" idx="10"/>
          </p:nvPr>
        </p:nvSpPr>
        <p:spPr/>
        <p:txBody>
          <a:bodyPr/>
          <a:lstStyle/>
          <a:p>
            <a:fld id="{5C664253-64C7-4323-9509-8411895BCE67}" type="datetimeFigureOut">
              <a:rPr lang="en-GB" smtClean="0"/>
              <a:t>14/10/2026</a:t>
            </a:fld>
            <a:endParaRPr lang="en-GB"/>
          </a:p>
        </p:txBody>
      </p:sp>
      <p:sp>
        <p:nvSpPr>
          <p:cNvPr id="5" name="Footer Placeholder 4">
            <a:extLst>
              <a:ext uri="{FF2B5EF4-FFF2-40B4-BE49-F238E27FC236}">
                <a16:creationId xmlns:a16="http://schemas.microsoft.com/office/drawing/2014/main" id="{FB2254E4-EA67-4F1B-A78A-DC2DADC45C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08C9CE-C056-45D5-8557-C42CB7C5DBBB}"/>
              </a:ext>
            </a:extLst>
          </p:cNvPr>
          <p:cNvSpPr>
            <a:spLocks noGrp="1"/>
          </p:cNvSpPr>
          <p:nvPr>
            <p:ph type="sldNum" sz="quarter" idx="12"/>
          </p:nvPr>
        </p:nvSpPr>
        <p:spPr/>
        <p:txBody>
          <a:bodyPr/>
          <a:lstStyle/>
          <a:p>
            <a:fld id="{94F414C7-613E-446C-8856-F5252E441113}" type="slidenum">
              <a:rPr lang="en-GB" smtClean="0"/>
              <a:t>‹#›</a:t>
            </a:fld>
            <a:endParaRPr lang="en-GB"/>
          </a:p>
        </p:txBody>
      </p:sp>
    </p:spTree>
    <p:extLst>
      <p:ext uri="{BB962C8B-B14F-4D97-AF65-F5344CB8AC3E}">
        <p14:creationId xmlns:p14="http://schemas.microsoft.com/office/powerpoint/2010/main" val="4036033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126CE5-C06D-4A97-BDC9-70A9F3538ED3}"/>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E5BC13D-2CA0-4405-AD19-FC53E70823E3}"/>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279CD6-FB60-4514-96F7-7DF4BCC634C0}"/>
              </a:ext>
            </a:extLst>
          </p:cNvPr>
          <p:cNvSpPr>
            <a:spLocks noGrp="1"/>
          </p:cNvSpPr>
          <p:nvPr>
            <p:ph type="dt" sz="half" idx="10"/>
          </p:nvPr>
        </p:nvSpPr>
        <p:spPr/>
        <p:txBody>
          <a:bodyPr/>
          <a:lstStyle/>
          <a:p>
            <a:fld id="{5C664253-64C7-4323-9509-8411895BCE67}" type="datetimeFigureOut">
              <a:rPr lang="en-GB" smtClean="0"/>
              <a:t>14/10/2026</a:t>
            </a:fld>
            <a:endParaRPr lang="en-GB"/>
          </a:p>
        </p:txBody>
      </p:sp>
      <p:sp>
        <p:nvSpPr>
          <p:cNvPr id="5" name="Footer Placeholder 4">
            <a:extLst>
              <a:ext uri="{FF2B5EF4-FFF2-40B4-BE49-F238E27FC236}">
                <a16:creationId xmlns:a16="http://schemas.microsoft.com/office/drawing/2014/main" id="{5F4B515F-DB59-4540-848F-2B4524B8FF1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D7F0BC-9AB3-498B-B1C9-79D26D44BECF}"/>
              </a:ext>
            </a:extLst>
          </p:cNvPr>
          <p:cNvSpPr>
            <a:spLocks noGrp="1"/>
          </p:cNvSpPr>
          <p:nvPr>
            <p:ph type="sldNum" sz="quarter" idx="12"/>
          </p:nvPr>
        </p:nvSpPr>
        <p:spPr/>
        <p:txBody>
          <a:bodyPr/>
          <a:lstStyle/>
          <a:p>
            <a:fld id="{94F414C7-613E-446C-8856-F5252E441113}" type="slidenum">
              <a:rPr lang="en-GB" smtClean="0"/>
              <a:t>‹#›</a:t>
            </a:fld>
            <a:endParaRPr lang="en-GB"/>
          </a:p>
        </p:txBody>
      </p:sp>
    </p:spTree>
    <p:extLst>
      <p:ext uri="{BB962C8B-B14F-4D97-AF65-F5344CB8AC3E}">
        <p14:creationId xmlns:p14="http://schemas.microsoft.com/office/powerpoint/2010/main" val="876492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16474B-C437-4809-8207-0A36B6F4BC3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A8CC4C8-F482-495C-B191-F77E5A1B2BD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0CCCA24-A7B0-49B7-B61E-D784BF956F0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C664253-64C7-4323-9509-8411895BCE67}" type="datetimeFigureOut">
              <a:rPr lang="en-GB" smtClean="0"/>
              <a:t>14/10/2026</a:t>
            </a:fld>
            <a:endParaRPr lang="en-GB"/>
          </a:p>
        </p:txBody>
      </p:sp>
      <p:sp>
        <p:nvSpPr>
          <p:cNvPr id="5" name="Footer Placeholder 4">
            <a:extLst>
              <a:ext uri="{FF2B5EF4-FFF2-40B4-BE49-F238E27FC236}">
                <a16:creationId xmlns:a16="http://schemas.microsoft.com/office/drawing/2014/main" id="{0AF1E5E5-F1D3-43B1-A300-9B1A2F7D947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51C9D22-78D9-400C-BD1F-27D380E1877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4F414C7-613E-446C-8856-F5252E441113}" type="slidenum">
              <a:rPr lang="en-GB" smtClean="0"/>
              <a:t>‹#›</a:t>
            </a:fld>
            <a:endParaRPr lang="en-GB"/>
          </a:p>
        </p:txBody>
      </p:sp>
    </p:spTree>
    <p:extLst>
      <p:ext uri="{BB962C8B-B14F-4D97-AF65-F5344CB8AC3E}">
        <p14:creationId xmlns:p14="http://schemas.microsoft.com/office/powerpoint/2010/main" val="27043903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02_spectrometer/Make%20a%20CD%20spectroscope%20to%20reveal%20lights%20true%20colors%20(Full%20Video)%20-%20Science%20Snacks%20activity.mp4" TargetMode="External"/><Relationship Id="rId1" Type="http://schemas.openxmlformats.org/officeDocument/2006/relationships/slideLayout" Target="../slideLayouts/slideLayout2.xml"/><Relationship Id="rId4" Type="http://schemas.openxmlformats.org/officeDocument/2006/relationships/hyperlink" Target="https://www.youtube.com/watch?v=SA6UKzE7WRw"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03_Snail_ball/how%20to%20make%20a%20SNAIL%20BAL_%20You%20wont%20believe%20how%20easy%20it%20is%20reactor%20science.mp4" TargetMode="External"/><Relationship Id="rId1" Type="http://schemas.openxmlformats.org/officeDocument/2006/relationships/slideLayout" Target="../slideLayouts/slideLayout2.xml"/><Relationship Id="rId4" Type="http://schemas.openxmlformats.org/officeDocument/2006/relationships/hyperlink" Target="https://www.youtube.com/watch?v=BgoH36djBmc"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www.youtube.com/watch?v=vgUt7LVIdWU" TargetMode="External"/><Relationship Id="rId7" Type="http://schemas.openxmlformats.org/officeDocument/2006/relationships/hyperlink" Target="https://www.youtube.com/watch?v=7PJra5XVRkc"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03_Snail_ball/how%20to%20make%20a%20SNAIL%20BAL_%20You%20wont%20believe%20how%20easy%20it%20is%20reactor%20science.mp4" TargetMode="External"/><Relationship Id="rId5" Type="http://schemas.openxmlformats.org/officeDocument/2006/relationships/hyperlink" Target="https://www.youtube.com/watch?v=BgoH36djBmc" TargetMode="External"/><Relationship Id="rId4" Type="http://schemas.openxmlformats.org/officeDocument/2006/relationships/hyperlink" Target="03_Snail_ball/The%20Worlds%20Slowest%20Ball.mp4"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studylib.net/doc/8329981/the-geometry-of-the-snail-ball" TargetMode="External"/><Relationship Id="rId2" Type="http://schemas.openxmlformats.org/officeDocument/2006/relationships/hyperlink" Target="https://pordlabs.ucsd.edu/wryoung/reprintPDFs/snailball.pdf"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ic-components.sk/blog/why-do-ceramic-capacitors-sing-mlcc-noise-causes-and-fixes.jsp" TargetMode="External"/><Relationship Id="rId2" Type="http://schemas.openxmlformats.org/officeDocument/2006/relationships/hyperlink" Target="https://www.murata.com/en-global/support/faqs/capacitor/ceramiccapacitor/char/0020" TargetMode="External"/><Relationship Id="rId1" Type="http://schemas.openxmlformats.org/officeDocument/2006/relationships/slideLayout" Target="../slideLayouts/slideLayout2.xml"/><Relationship Id="rId5" Type="http://schemas.openxmlformats.org/officeDocument/2006/relationships/hyperlink" Target="https://www.ti.com/document-viewer/lit/html/SSZTB09" TargetMode="External"/><Relationship Id="rId4" Type="http://schemas.openxmlformats.org/officeDocument/2006/relationships/hyperlink" Target="https://weishielectronics.com/ceramic-capacitor-noise/" TargetMode="Externa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9.jpeg"/><Relationship Id="rId4" Type="http://schemas.openxmlformats.org/officeDocument/2006/relationships/image" Target="../media/image18.emf"/></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hyperlink" Target="05_Kyvadlo/The%20Magic%20of%20the%20Lissajous%20Curve%20(Parametric%20Animation).mp4" TargetMode="External"/><Relationship Id="rId2" Type="http://schemas.openxmlformats.org/officeDocument/2006/relationships/hyperlink" Target="https://www.youtube.com/watch?v=YXwGMdw_Tc8"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06_membrane/Laser%20+%20mirror%20+%20sound.mp4" TargetMode="External"/><Relationship Id="rId1" Type="http://schemas.openxmlformats.org/officeDocument/2006/relationships/slideLayout" Target="../slideLayouts/slideLayout2.xml"/><Relationship Id="rId4" Type="http://schemas.openxmlformats.org/officeDocument/2006/relationships/hyperlink" Target="https://www.youtube.com/watch?v=C-V1uXeyGm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hyperlink" Target="06_membrane/Vibrating%20Circular%20Membrane.mp4"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hyperlink" Target="08_Upward_driven/Video1.mpg"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08_Upward_driven/Video3.mpg" TargetMode="External"/><Relationship Id="rId7" Type="http://schemas.openxmlformats.org/officeDocument/2006/relationships/hyperlink" Target="https://arxiv.org/abs/2505.17957" TargetMode="External"/><Relationship Id="rId2" Type="http://schemas.openxmlformats.org/officeDocument/2006/relationships/hyperlink" Target="08_Upward_driven/Video2.mpg" TargetMode="External"/><Relationship Id="rId1" Type="http://schemas.openxmlformats.org/officeDocument/2006/relationships/slideLayout" Target="../slideLayouts/slideLayout2.xml"/><Relationship Id="rId6" Type="http://schemas.openxmlformats.org/officeDocument/2006/relationships/hyperlink" Target="https://www.youtube.com/watch?v=eray-7AeUyQ" TargetMode="External"/><Relationship Id="rId5" Type="http://schemas.openxmlformats.org/officeDocument/2006/relationships/hyperlink" Target="08_Upward_driven/&#1044;&#1080;&#1089;&#1082;&#1086;&#1074;&#1099;&#1081;%20&#1084;&#1072;&#1103;&#1090;&#1085;&#1080;&#1082;%20&#1086;&#1090;%20&#1087;&#1086;&#1088;&#1103;&#1076;&#1082;&#1072;%20&#1082;%20&#1093;&#1072;&#1086;&#1089;&#1091;.mp4" TargetMode="External"/><Relationship Id="rId4" Type="http://schemas.openxmlformats.org/officeDocument/2006/relationships/hyperlink" Target="08_Upward_driven/Video4.mpg"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3.emf"/></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watch?v=TgJJNz2yEVk" TargetMode="External"/><Relationship Id="rId7" Type="http://schemas.openxmlformats.org/officeDocument/2006/relationships/image" Target="../media/image37.jpeg"/><Relationship Id="rId2" Type="http://schemas.openxmlformats.org/officeDocument/2006/relationships/hyperlink" Target="09_Bokeh/How%20a%20Slit%20Aperture%20Changes%20Your%20Photos.mp4" TargetMode="Externa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3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10_air_vortex/&#1042;&#1080;&#1093;&#1088;&#1100;%20&#1074;%20&#1084;&#1072;&#1075;&#1085;&#1080;&#1090;&#1085;&#1086;&#1081;%20&#1084;&#1077;&#1096;&#1072;&#1083;&#1082;&#1077;.mp4"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10_Air_vortex/&#1042;&#1080;&#1093;&#1088;&#1100;%20&#1074;%20&#1084;&#1072;&#1075;&#1085;&#1080;&#1090;&#1085;&#1086;&#1081;%20&#1084;&#1077;&#1096;&#1072;&#1083;&#1082;&#1077;.mp4" TargetMode="External"/><Relationship Id="rId2" Type="http://schemas.openxmlformats.org/officeDocument/2006/relationships/hyperlink" Target="https://www.youtube.com/watch?v=v16xvcW-Law"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researchgate.net/scientific-contributions/FP-Mechel-2026033892" TargetMode="External"/><Relationship Id="rId2" Type="http://schemas.openxmlformats.org/officeDocument/2006/relationships/hyperlink" Target="https://www.researchgate.net/publication/318648331_On_the_acoustic_properties_of_a_hole_in_a_wall_of_finite_thickness" TargetMode="Externa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hyperlink" Target="https://davinci.fmph.uniba.sk/~kundracik1/ZakladyProgramovania/Kundracik_Zaklady_programovania_prakticky_upravene.pdf"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www.youtube.com/watch?v=5gZVXVG5yJw"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11_krieda/His%20Hand%20Doesnt%20Even%20Move%20-%20Crazy%20free-handed%20dotted%20lines%20by%20professor%20in%20college%20on%20a%20chalk%20board.mp4" TargetMode="External"/><Relationship Id="rId2" Type="http://schemas.openxmlformats.org/officeDocument/2006/relationships/hyperlink" Target="https://www.youtube.com/watch?v=l789l6np-qA" TargetMode="External"/><Relationship Id="rId1" Type="http://schemas.openxmlformats.org/officeDocument/2006/relationships/slideLayout" Target="../slideLayouts/slideLayout2.xml"/><Relationship Id="rId6" Type="http://schemas.openxmlformats.org/officeDocument/2006/relationships/hyperlink" Target="https://ipt.science/media/model%20reports/2903.pdf" TargetMode="External"/><Relationship Id="rId5" Type="http://schemas.openxmlformats.org/officeDocument/2006/relationships/hyperlink" Target="11_krieda/Walter%20Lewin%20explains%20how%20to%20draw%20a%20dotted%20line.mp4" TargetMode="External"/><Relationship Id="rId4" Type="http://schemas.openxmlformats.org/officeDocument/2006/relationships/hyperlink" Target="https://www.youtube.com/watch?v=5gZVXVG5yJw" TargetMode="External"/></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emf"/><Relationship Id="rId1" Type="http://schemas.openxmlformats.org/officeDocument/2006/relationships/slideLayout" Target="../slideLayouts/slideLayout2.xml"/><Relationship Id="rId4" Type="http://schemas.microsoft.com/office/2007/relationships/hdphoto" Target="../media/hdphoto2.wdp"/></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12_Vortex_pendulum/Vortex%20Shedding%20in%20Water.mp4" TargetMode="External"/><Relationship Id="rId1" Type="http://schemas.openxmlformats.org/officeDocument/2006/relationships/slideLayout" Target="../slideLayouts/slideLayout2.xml"/><Relationship Id="rId5" Type="http://schemas.openxmlformats.org/officeDocument/2006/relationships/image" Target="../media/image71.png"/><Relationship Id="rId4" Type="http://schemas.microsoft.com/office/2007/relationships/hdphoto" Target="../media/hdphoto2.wdp"/></Relationships>
</file>

<file path=ppt/slides/_rels/slide48.xml.rels><?xml version="1.0" encoding="UTF-8" standalone="yes"?>
<Relationships xmlns="http://schemas.openxmlformats.org/package/2006/relationships"><Relationship Id="rId3" Type="http://schemas.openxmlformats.org/officeDocument/2006/relationships/hyperlink" Target="https://www.youtube.com/watch?v=UHFJPmtKqGo&amp;pp=ygUZdm9ydGV4LWluZHVjZWQgdmlicmF0aW9ucw%3D%3D" TargetMode="External"/><Relationship Id="rId2" Type="http://schemas.openxmlformats.org/officeDocument/2006/relationships/hyperlink" Target="https://www.youtube.com/watch?v=_Hbbkd2d3H8" TargetMode="External"/><Relationship Id="rId1" Type="http://schemas.openxmlformats.org/officeDocument/2006/relationships/slideLayout" Target="../slideLayouts/slideLayout2.xml"/><Relationship Id="rId4" Type="http://schemas.openxmlformats.org/officeDocument/2006/relationships/hyperlink" Target="https://sciencedemonstrations.fas.harvard.edu/presentations/vortex-shedding"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13_Worms/Non-Newtonian%20Fluid%20on%20a%20Speaker%20Cone.mp4"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13_Worms/These%20People%20Are%20Walking%20On%20Water.mp4" TargetMode="External"/><Relationship Id="rId2" Type="http://schemas.openxmlformats.org/officeDocument/2006/relationships/hyperlink" Target="https://www.youtube.com/watch?v=q-DZ0f0_NCA" TargetMode="External"/><Relationship Id="rId1" Type="http://schemas.openxmlformats.org/officeDocument/2006/relationships/slideLayout" Target="../slideLayouts/slideLayout2.xml"/><Relationship Id="rId5" Type="http://schemas.openxmlformats.org/officeDocument/2006/relationships/hyperlink" Target="13_Worms/Non-Newtonian%20Fluid%20on%20a%20Speaker%20Cone.mp4" TargetMode="External"/><Relationship Id="rId4" Type="http://schemas.openxmlformats.org/officeDocument/2006/relationships/hyperlink" Target="https://youtu.be/3zoTKXXNQIU?si=a8o0lHkiQdDkpq6f" TargetMode="External"/></Relationships>
</file>

<file path=ppt/slides/_rels/slide5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hyperlink" Target="16_Magnetic_carousel/&#128125;%20&#1052;&#1072;&#1075;&#1085;&#1080;&#1090;&#1085;&#1072;&#1103;%20&#1072;&#1085;&#1086;&#1084;&#1072;&#1083;&#1080;&#1103;%20&#1069;&#1082;&#1089;&#1087;&#1077;&#1088;&#1080;&#1084;&#1077;&#1085;&#1090;%20&#1082;&#1086;&#1090;&#1086;&#1088;&#1099;&#1081;%20&#1085;&#1080;&#1082;&#1090;&#1086;%20&#1085;&#1077;%20&#1084;&#1086;&#1078;&#1077;&#1090;%20&#1086;&#1073;&#1098;&#1103;&#1089;&#1085;&#1080;&#1090;&#1100;%20Shorts%20&#1048;&#1075;&#1086;&#1088;&#1100;%20&#1041;&#1077;&#1083;&#1077;&#1094;&#1082;&#1080;&#1081;.mp4"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16_Magnetic_carousel/IYPT%202027%2016.%20Magnetic%20carousel.mp4" TargetMode="External"/><Relationship Id="rId2" Type="http://schemas.openxmlformats.org/officeDocument/2006/relationships/hyperlink" Target="https://www.youtube.com/watch?v=rU8BFbuqLuQ"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17_Book_cover/IYPT%202027%20-%2017%20Falling%20Book%20Cover.mp4" TargetMode="External"/><Relationship Id="rId2" Type="http://schemas.openxmlformats.org/officeDocument/2006/relationships/hyperlink" Target="https://www.youtube.com/watch?v=nq_Vs4_PU78" TargetMode="External"/><Relationship Id="rId1" Type="http://schemas.openxmlformats.org/officeDocument/2006/relationships/slideLayout" Target="../slideLayouts/slideLayout2.xml"/><Relationship Id="rId4" Type="http://schemas.openxmlformats.org/officeDocument/2006/relationships/hyperlink" Target="https://physicsme.ir/en/iypt/2027/falling-book-cover-en/"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kit.ilyam.org/" TargetMode="External"/><Relationship Id="rId2" Type="http://schemas.openxmlformats.org/officeDocument/2006/relationships/hyperlink" Target="https://www.gypt.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7DD439-31C2-4630-8A35-4451141AF1E2}"/>
              </a:ext>
            </a:extLst>
          </p:cNvPr>
          <p:cNvSpPr>
            <a:spLocks noGrp="1"/>
          </p:cNvSpPr>
          <p:nvPr>
            <p:ph type="ctrTitle"/>
          </p:nvPr>
        </p:nvSpPr>
        <p:spPr>
          <a:xfrm>
            <a:off x="963930" y="1008993"/>
            <a:ext cx="6923558" cy="3542045"/>
          </a:xfrm>
        </p:spPr>
        <p:txBody>
          <a:bodyPr anchor="b">
            <a:normAutofit/>
          </a:bodyPr>
          <a:lstStyle/>
          <a:p>
            <a:pPr algn="l"/>
            <a:r>
              <a:rPr lang="en-GB" sz="4000" dirty="0" err="1"/>
              <a:t>Úlohy</a:t>
            </a:r>
            <a:r>
              <a:rPr lang="en-GB" sz="4000" dirty="0"/>
              <a:t> </a:t>
            </a:r>
            <a:r>
              <a:rPr lang="en-GB" sz="4000" dirty="0" err="1"/>
              <a:t>Turnaja</a:t>
            </a:r>
            <a:r>
              <a:rPr lang="en-GB" sz="4000" dirty="0"/>
              <a:t> </a:t>
            </a:r>
            <a:r>
              <a:rPr lang="en-GB" sz="4000" dirty="0" err="1"/>
              <a:t>mladých</a:t>
            </a:r>
            <a:r>
              <a:rPr lang="en-GB" sz="4000" dirty="0"/>
              <a:t> </a:t>
            </a:r>
            <a:r>
              <a:rPr lang="en-GB" sz="4000" dirty="0" err="1"/>
              <a:t>fyzikov</a:t>
            </a:r>
            <a:br>
              <a:rPr lang="en-GB" sz="4000" dirty="0"/>
            </a:br>
            <a:r>
              <a:rPr lang="en-GB" sz="4000" dirty="0"/>
              <a:t>2026/2027</a:t>
            </a:r>
          </a:p>
        </p:txBody>
      </p:sp>
      <p:sp>
        <p:nvSpPr>
          <p:cNvPr id="3" name="Subtitle 2">
            <a:extLst>
              <a:ext uri="{FF2B5EF4-FFF2-40B4-BE49-F238E27FC236}">
                <a16:creationId xmlns:a16="http://schemas.microsoft.com/office/drawing/2014/main" id="{5D403BB0-FBD8-4C67-A97F-F15EA62DD6EA}"/>
              </a:ext>
            </a:extLst>
          </p:cNvPr>
          <p:cNvSpPr>
            <a:spLocks noGrp="1"/>
          </p:cNvSpPr>
          <p:nvPr>
            <p:ph type="subTitle" idx="1"/>
          </p:nvPr>
        </p:nvSpPr>
        <p:spPr>
          <a:xfrm>
            <a:off x="963929" y="4582814"/>
            <a:ext cx="6158437" cy="1312657"/>
          </a:xfrm>
        </p:spPr>
        <p:txBody>
          <a:bodyPr anchor="t">
            <a:normAutofit/>
          </a:bodyPr>
          <a:lstStyle/>
          <a:p>
            <a:pPr algn="l"/>
            <a:r>
              <a:rPr lang="en-GB" sz="2000" dirty="0"/>
              <a:t>František Kundracik</a:t>
            </a:r>
            <a:br>
              <a:rPr lang="en-GB" sz="2000" dirty="0"/>
            </a:br>
            <a:r>
              <a:rPr lang="en-GB" sz="2000" dirty="0" err="1"/>
              <a:t>Katedra</a:t>
            </a:r>
            <a:r>
              <a:rPr lang="en-GB" sz="2000" dirty="0"/>
              <a:t> </a:t>
            </a:r>
            <a:r>
              <a:rPr lang="en-GB" sz="2000" dirty="0" err="1"/>
              <a:t>experimentálnej</a:t>
            </a:r>
            <a:r>
              <a:rPr lang="en-GB" sz="2000" dirty="0"/>
              <a:t> </a:t>
            </a:r>
            <a:r>
              <a:rPr lang="en-GB" sz="2000" dirty="0" err="1"/>
              <a:t>fyziky</a:t>
            </a:r>
            <a:r>
              <a:rPr lang="en-GB" sz="2000" dirty="0"/>
              <a:t> FMFI UK v </a:t>
            </a:r>
            <a:r>
              <a:rPr lang="en-GB" sz="2000" dirty="0" err="1"/>
              <a:t>Bratislave</a:t>
            </a:r>
            <a:endParaRPr lang="en-GB" sz="2000" dirty="0"/>
          </a:p>
        </p:txBody>
      </p:sp>
      <p:pic>
        <p:nvPicPr>
          <p:cNvPr id="1026" name="Picture 2" descr="Logo">
            <a:extLst>
              <a:ext uri="{FF2B5EF4-FFF2-40B4-BE49-F238E27FC236}">
                <a16:creationId xmlns:a16="http://schemas.microsoft.com/office/drawing/2014/main" id="{B164A024-66DA-4485-8D05-4799C3BC64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462" y="1365866"/>
            <a:ext cx="2670694" cy="1259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683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a:xfrm>
            <a:off x="398495" y="4334061"/>
            <a:ext cx="3520362" cy="2216513"/>
          </a:xfrm>
        </p:spPr>
        <p:txBody>
          <a:bodyPr>
            <a:normAutofit/>
          </a:bodyPr>
          <a:lstStyle/>
          <a:p>
            <a:br>
              <a:rPr lang="en-GB" dirty="0"/>
            </a:br>
            <a:r>
              <a:rPr lang="en-GB" dirty="0"/>
              <a:t> </a:t>
            </a:r>
            <a:r>
              <a:rPr lang="en-GB" b="1" dirty="0"/>
              <a:t>1. </a:t>
            </a:r>
            <a:r>
              <a:rPr lang="en-GB" b="1" dirty="0" err="1"/>
              <a:t>Vynájdite</a:t>
            </a:r>
            <a:r>
              <a:rPr lang="en-GB" b="1" dirty="0"/>
              <a:t> </a:t>
            </a:r>
            <a:r>
              <a:rPr lang="en-GB" b="1" dirty="0" err="1"/>
              <a:t>sa</a:t>
            </a:r>
            <a:r>
              <a:rPr lang="en-GB" b="1" dirty="0"/>
              <a:t>: </a:t>
            </a:r>
            <a:r>
              <a:rPr lang="en-GB" b="1" dirty="0" err="1"/>
              <a:t>Ajurvédske</a:t>
            </a:r>
            <a:r>
              <a:rPr lang="en-GB" b="1" dirty="0"/>
              <a:t> </a:t>
            </a:r>
            <a:r>
              <a:rPr lang="en-GB" b="1" dirty="0" err="1"/>
              <a:t>okuliare</a:t>
            </a:r>
            <a:r>
              <a:rPr lang="en-GB" b="1" dirty="0"/>
              <a:t> </a:t>
            </a:r>
            <a:endParaRPr lang="en-GB" dirty="0"/>
          </a:p>
        </p:txBody>
      </p:sp>
      <p:sp>
        <p:nvSpPr>
          <p:cNvPr id="11" name="Arc 10">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6164896" y="3712762"/>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DE12924A-451D-486D-87DA-F89E75909E83}"/>
              </a:ext>
            </a:extLst>
          </p:cNvPr>
          <p:cNvPicPr>
            <a:picLocks noChangeAspect="1"/>
          </p:cNvPicPr>
          <p:nvPr/>
        </p:nvPicPr>
        <p:blipFill>
          <a:blip r:embed="rId2"/>
          <a:stretch>
            <a:fillRect/>
          </a:stretch>
        </p:blipFill>
        <p:spPr>
          <a:xfrm>
            <a:off x="602238" y="704504"/>
            <a:ext cx="7939522" cy="2957472"/>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3728126" y="3998019"/>
            <a:ext cx="4787224" cy="2216512"/>
          </a:xfrm>
        </p:spPr>
        <p:txBody>
          <a:bodyPr>
            <a:normAutofit/>
          </a:bodyPr>
          <a:lstStyle/>
          <a:p>
            <a:r>
              <a:rPr lang="en-GB" dirty="0" err="1"/>
              <a:t>Preskúmajte</a:t>
            </a:r>
            <a:r>
              <a:rPr lang="en-GB" dirty="0"/>
              <a:t> </a:t>
            </a:r>
            <a:r>
              <a:rPr lang="en-GB" err="1"/>
              <a:t>optimálne</a:t>
            </a:r>
            <a:r>
              <a:rPr lang="en-GB"/>
              <a:t> </a:t>
            </a:r>
            <a:r>
              <a:rPr lang="en-GB" err="1"/>
              <a:t>rozmiestnenie</a:t>
            </a:r>
            <a:r>
              <a:rPr lang="en-GB"/>
              <a:t> </a:t>
            </a:r>
            <a:r>
              <a:rPr lang="en-GB" err="1"/>
              <a:t>dierok</a:t>
            </a:r>
            <a:r>
              <a:rPr lang="en-GB"/>
              <a:t> </a:t>
            </a:r>
            <a:r>
              <a:rPr lang="en-GB" dirty="0"/>
              <a:t>v </a:t>
            </a:r>
            <a:r>
              <a:rPr lang="en-GB" dirty="0" err="1"/>
              <a:t>nepriehľadnej</a:t>
            </a:r>
            <a:r>
              <a:rPr lang="en-GB" dirty="0"/>
              <a:t> </a:t>
            </a:r>
            <a:r>
              <a:rPr lang="en-GB" dirty="0" err="1"/>
              <a:t>fólii</a:t>
            </a:r>
            <a:r>
              <a:rPr lang="en-GB" dirty="0"/>
              <a:t> </a:t>
            </a:r>
            <a:r>
              <a:rPr lang="en-GB" dirty="0" err="1"/>
              <a:t>na</a:t>
            </a:r>
            <a:r>
              <a:rPr lang="en-GB" dirty="0"/>
              <a:t> </a:t>
            </a:r>
            <a:r>
              <a:rPr lang="en-GB" dirty="0" err="1"/>
              <a:t>výrobu</a:t>
            </a:r>
            <a:r>
              <a:rPr lang="en-GB" dirty="0"/>
              <a:t> </a:t>
            </a:r>
            <a:r>
              <a:rPr lang="en-GB" dirty="0" err="1"/>
              <a:t>slnečných</a:t>
            </a:r>
            <a:r>
              <a:rPr lang="en-GB" dirty="0"/>
              <a:t> </a:t>
            </a:r>
            <a:r>
              <a:rPr lang="en-GB" dirty="0" err="1"/>
              <a:t>okuliarov</a:t>
            </a:r>
            <a:r>
              <a:rPr lang="en-GB" dirty="0"/>
              <a:t>, </a:t>
            </a:r>
            <a:r>
              <a:rPr lang="en-GB" dirty="0" err="1"/>
              <a:t>ktoré</a:t>
            </a:r>
            <a:r>
              <a:rPr lang="en-GB" dirty="0"/>
              <a:t> </a:t>
            </a:r>
            <a:r>
              <a:rPr lang="en-GB" dirty="0" err="1"/>
              <a:t>znižujú</a:t>
            </a:r>
            <a:r>
              <a:rPr lang="en-GB" dirty="0"/>
              <a:t> </a:t>
            </a:r>
            <a:r>
              <a:rPr lang="en-GB" dirty="0" err="1"/>
              <a:t>intenzitu</a:t>
            </a:r>
            <a:r>
              <a:rPr lang="en-GB" dirty="0"/>
              <a:t> </a:t>
            </a:r>
            <a:r>
              <a:rPr lang="en-GB" dirty="0" err="1"/>
              <a:t>svetla</a:t>
            </a:r>
            <a:r>
              <a:rPr lang="en-GB" dirty="0"/>
              <a:t> a </a:t>
            </a:r>
            <a:r>
              <a:rPr lang="en-GB" dirty="0" err="1"/>
              <a:t>pomáhajú</a:t>
            </a:r>
            <a:r>
              <a:rPr lang="en-GB" dirty="0"/>
              <a:t> </a:t>
            </a:r>
            <a:r>
              <a:rPr lang="en-GB" dirty="0" err="1"/>
              <a:t>pri</a:t>
            </a:r>
            <a:r>
              <a:rPr lang="en-GB" dirty="0"/>
              <a:t> </a:t>
            </a:r>
            <a:r>
              <a:rPr lang="en-GB" err="1"/>
              <a:t>korekcii</a:t>
            </a:r>
            <a:r>
              <a:rPr lang="en-GB"/>
              <a:t> </a:t>
            </a:r>
            <a:r>
              <a:rPr lang="en-GB" err="1"/>
              <a:t>krátkozrakosti</a:t>
            </a:r>
            <a:r>
              <a:rPr lang="en-GB" dirty="0"/>
              <a:t>. </a:t>
            </a:r>
          </a:p>
          <a:p>
            <a:endParaRPr lang="en-GB" dirty="0"/>
          </a:p>
        </p:txBody>
      </p:sp>
    </p:spTree>
    <p:extLst>
      <p:ext uri="{BB962C8B-B14F-4D97-AF65-F5344CB8AC3E}">
        <p14:creationId xmlns:p14="http://schemas.microsoft.com/office/powerpoint/2010/main" val="2213858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dirty="0"/>
              <a:t> </a:t>
            </a:r>
            <a:r>
              <a:rPr lang="en-GB" b="1" dirty="0"/>
              <a:t>1. </a:t>
            </a:r>
            <a:r>
              <a:rPr lang="en-GB" b="1" dirty="0" err="1"/>
              <a:t>Vynájdite</a:t>
            </a:r>
            <a:r>
              <a:rPr lang="en-GB" b="1" dirty="0"/>
              <a:t> </a:t>
            </a:r>
            <a:r>
              <a:rPr lang="en-GB" b="1" dirty="0" err="1"/>
              <a:t>sa</a:t>
            </a:r>
            <a:r>
              <a:rPr lang="en-GB" b="1" dirty="0"/>
              <a:t>: </a:t>
            </a:r>
            <a:r>
              <a:rPr lang="en-GB" b="1" dirty="0" err="1"/>
              <a:t>Ajurvédske</a:t>
            </a:r>
            <a:r>
              <a:rPr lang="en-GB" b="1" dirty="0"/>
              <a:t> </a:t>
            </a:r>
            <a:r>
              <a:rPr lang="en-GB" b="1" dirty="0" err="1"/>
              <a:t>okuliare</a:t>
            </a:r>
            <a:r>
              <a:rPr lang="en-GB" b="1" dirty="0"/>
              <a:t> </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278752" y="1999423"/>
            <a:ext cx="7886700" cy="3263504"/>
          </a:xfrm>
        </p:spPr>
        <p:txBody>
          <a:bodyPr/>
          <a:lstStyle/>
          <a:p>
            <a:r>
              <a:rPr lang="en-GB" dirty="0" err="1"/>
              <a:t>Ako</a:t>
            </a:r>
            <a:r>
              <a:rPr lang="en-GB" dirty="0"/>
              <a:t> to </a:t>
            </a:r>
            <a:r>
              <a:rPr lang="en-GB" dirty="0" err="1"/>
              <a:t>funguje</a:t>
            </a:r>
            <a:r>
              <a:rPr lang="en-GB" dirty="0"/>
              <a:t>?</a:t>
            </a:r>
          </a:p>
          <a:p>
            <a:pPr lvl="1"/>
            <a:r>
              <a:rPr lang="en-GB" dirty="0" err="1"/>
              <a:t>Krátkozraké</a:t>
            </a:r>
            <a:r>
              <a:rPr lang="en-GB" dirty="0"/>
              <a:t> </a:t>
            </a:r>
            <a:r>
              <a:rPr lang="en-GB" dirty="0" err="1"/>
              <a:t>oko</a:t>
            </a:r>
            <a:r>
              <a:rPr lang="en-GB" dirty="0"/>
              <a:t> </a:t>
            </a:r>
            <a:r>
              <a:rPr lang="en-GB" dirty="0" err="1"/>
              <a:t>má</a:t>
            </a:r>
            <a:r>
              <a:rPr lang="en-GB" dirty="0"/>
              <a:t> </a:t>
            </a:r>
            <a:r>
              <a:rPr lang="en-GB" dirty="0" err="1"/>
              <a:t>ohnisko</a:t>
            </a:r>
            <a:r>
              <a:rPr lang="en-GB" dirty="0"/>
              <a:t> </a:t>
            </a:r>
            <a:r>
              <a:rPr lang="en-GB" dirty="0" err="1"/>
              <a:t>pred</a:t>
            </a:r>
            <a:r>
              <a:rPr lang="en-GB" dirty="0"/>
              <a:t> </a:t>
            </a:r>
            <a:r>
              <a:rPr lang="en-GB" dirty="0" err="1"/>
              <a:t>sietnicou</a:t>
            </a:r>
            <a:endParaRPr lang="en-GB" dirty="0"/>
          </a:p>
          <a:p>
            <a:pPr lvl="1"/>
            <a:r>
              <a:rPr lang="en-GB" dirty="0"/>
              <a:t>Na </a:t>
            </a:r>
            <a:r>
              <a:rPr lang="en-GB" dirty="0" err="1"/>
              <a:t>sietnici</a:t>
            </a:r>
            <a:r>
              <a:rPr lang="en-GB" dirty="0"/>
              <a:t> </a:t>
            </a:r>
            <a:r>
              <a:rPr lang="en-GB" dirty="0" err="1"/>
              <a:t>sa</a:t>
            </a:r>
            <a:r>
              <a:rPr lang="en-GB" dirty="0"/>
              <a:t> </a:t>
            </a:r>
            <a:r>
              <a:rPr lang="en-GB" dirty="0" err="1"/>
              <a:t>vytvára</a:t>
            </a:r>
            <a:r>
              <a:rPr lang="en-GB" dirty="0"/>
              <a:t> </a:t>
            </a:r>
            <a:r>
              <a:rPr lang="en-GB" dirty="0" err="1"/>
              <a:t>kruh</a:t>
            </a:r>
            <a:endParaRPr lang="en-GB" dirty="0"/>
          </a:p>
          <a:p>
            <a:pPr lvl="1"/>
            <a:r>
              <a:rPr lang="en-GB" dirty="0" err="1"/>
              <a:t>Priemer</a:t>
            </a:r>
            <a:r>
              <a:rPr lang="en-GB" dirty="0"/>
              <a:t> </a:t>
            </a:r>
            <a:r>
              <a:rPr lang="en-GB" dirty="0" err="1"/>
              <a:t>kruhu</a:t>
            </a:r>
            <a:r>
              <a:rPr lang="en-GB" dirty="0"/>
              <a:t> je </a:t>
            </a:r>
            <a:r>
              <a:rPr lang="en-GB" dirty="0" err="1"/>
              <a:t>úmerný</a:t>
            </a:r>
            <a:r>
              <a:rPr lang="en-GB" dirty="0"/>
              <a:t> </a:t>
            </a:r>
            <a:r>
              <a:rPr lang="en-GB" dirty="0" err="1"/>
              <a:t>priemeru</a:t>
            </a:r>
            <a:br>
              <a:rPr lang="en-GB" dirty="0"/>
            </a:br>
            <a:r>
              <a:rPr lang="en-GB" dirty="0" err="1"/>
              <a:t>zreničky</a:t>
            </a:r>
            <a:endParaRPr lang="en-GB" dirty="0"/>
          </a:p>
          <a:p>
            <a:pPr lvl="1"/>
            <a:r>
              <a:rPr lang="en-GB" dirty="0" err="1"/>
              <a:t>Zúženie</a:t>
            </a:r>
            <a:r>
              <a:rPr lang="en-GB" dirty="0"/>
              <a:t> </a:t>
            </a:r>
            <a:r>
              <a:rPr lang="en-GB" dirty="0" err="1"/>
              <a:t>zreničky</a:t>
            </a:r>
            <a:r>
              <a:rPr lang="en-GB" dirty="0"/>
              <a:t> </a:t>
            </a:r>
            <a:r>
              <a:rPr lang="en-GB" dirty="0" err="1"/>
              <a:t>clonou</a:t>
            </a:r>
            <a:r>
              <a:rPr lang="en-GB" dirty="0"/>
              <a:t> </a:t>
            </a:r>
            <a:r>
              <a:rPr lang="en-GB" dirty="0" err="1"/>
              <a:t>zmenšuje</a:t>
            </a:r>
            <a:br>
              <a:rPr lang="en-GB" dirty="0"/>
            </a:br>
            <a:r>
              <a:rPr lang="en-GB" dirty="0" err="1"/>
              <a:t>priemer</a:t>
            </a:r>
            <a:r>
              <a:rPr lang="en-GB" dirty="0"/>
              <a:t> </a:t>
            </a:r>
            <a:r>
              <a:rPr lang="en-GB" dirty="0" err="1"/>
              <a:t>kruhu</a:t>
            </a:r>
            <a:r>
              <a:rPr lang="en-GB" dirty="0"/>
              <a:t> a </a:t>
            </a:r>
            <a:r>
              <a:rPr lang="en-GB" dirty="0" err="1"/>
              <a:t>zlepšuje</a:t>
            </a:r>
            <a:r>
              <a:rPr lang="en-GB" dirty="0"/>
              <a:t> </a:t>
            </a:r>
            <a:r>
              <a:rPr lang="en-GB" dirty="0" err="1"/>
              <a:t>ostrosť</a:t>
            </a:r>
            <a:br>
              <a:rPr lang="en-GB" dirty="0"/>
            </a:br>
            <a:r>
              <a:rPr lang="en-GB" dirty="0" err="1"/>
              <a:t>obrazu</a:t>
            </a:r>
            <a:endParaRPr lang="en-GB" dirty="0"/>
          </a:p>
          <a:p>
            <a:endParaRPr lang="en-GB" dirty="0"/>
          </a:p>
        </p:txBody>
      </p:sp>
      <p:pic>
        <p:nvPicPr>
          <p:cNvPr id="4" name="Picture 3">
            <a:extLst>
              <a:ext uri="{FF2B5EF4-FFF2-40B4-BE49-F238E27FC236}">
                <a16:creationId xmlns:a16="http://schemas.microsoft.com/office/drawing/2014/main" id="{1401ACA3-D549-4836-B464-131CCC658C1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089850" y="3819054"/>
            <a:ext cx="3931207" cy="3147415"/>
          </a:xfrm>
          <a:prstGeom prst="rect">
            <a:avLst/>
          </a:prstGeom>
        </p:spPr>
      </p:pic>
    </p:spTree>
    <p:extLst>
      <p:ext uri="{BB962C8B-B14F-4D97-AF65-F5344CB8AC3E}">
        <p14:creationId xmlns:p14="http://schemas.microsoft.com/office/powerpoint/2010/main" val="2758986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dirty="0"/>
              <a:t> </a:t>
            </a:r>
            <a:r>
              <a:rPr lang="en-GB" b="1" dirty="0"/>
              <a:t>1. </a:t>
            </a:r>
            <a:r>
              <a:rPr lang="en-GB" b="1" dirty="0" err="1"/>
              <a:t>Vynájdite</a:t>
            </a:r>
            <a:r>
              <a:rPr lang="en-GB" b="1" dirty="0"/>
              <a:t> </a:t>
            </a:r>
            <a:r>
              <a:rPr lang="en-GB" b="1" dirty="0" err="1"/>
              <a:t>sa</a:t>
            </a:r>
            <a:r>
              <a:rPr lang="en-GB" b="1" dirty="0"/>
              <a:t>: </a:t>
            </a:r>
            <a:r>
              <a:rPr lang="en-GB" b="1" dirty="0" err="1"/>
              <a:t>Ajurvédske</a:t>
            </a:r>
            <a:r>
              <a:rPr lang="en-GB" b="1" dirty="0"/>
              <a:t> </a:t>
            </a:r>
            <a:r>
              <a:rPr lang="en-GB" b="1" dirty="0" err="1"/>
              <a:t>okuliare</a:t>
            </a:r>
            <a:r>
              <a:rPr lang="en-GB" b="1" dirty="0"/>
              <a:t> </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278752" y="1999422"/>
            <a:ext cx="7886700" cy="4858577"/>
          </a:xfrm>
        </p:spPr>
        <p:txBody>
          <a:bodyPr/>
          <a:lstStyle/>
          <a:p>
            <a:r>
              <a:rPr lang="en-GB" dirty="0" err="1"/>
              <a:t>Čo</a:t>
            </a:r>
            <a:r>
              <a:rPr lang="en-GB" dirty="0"/>
              <a:t> s </a:t>
            </a:r>
            <a:r>
              <a:rPr lang="en-GB" dirty="0" err="1"/>
              <a:t>úlohou</a:t>
            </a:r>
            <a:r>
              <a:rPr lang="en-GB" dirty="0"/>
              <a:t>?</a:t>
            </a:r>
          </a:p>
          <a:p>
            <a:pPr lvl="1"/>
            <a:r>
              <a:rPr lang="en-GB" dirty="0" err="1"/>
              <a:t>Kúpiť</a:t>
            </a:r>
            <a:r>
              <a:rPr lang="en-GB" dirty="0"/>
              <a:t> </a:t>
            </a:r>
            <a:r>
              <a:rPr lang="en-GB" dirty="0" err="1"/>
              <a:t>komerčné</a:t>
            </a:r>
            <a:r>
              <a:rPr lang="en-GB" dirty="0"/>
              <a:t> </a:t>
            </a:r>
            <a:r>
              <a:rPr lang="en-GB" dirty="0" err="1"/>
              <a:t>okuliare</a:t>
            </a:r>
            <a:r>
              <a:rPr lang="en-GB" dirty="0"/>
              <a:t> </a:t>
            </a:r>
            <a:r>
              <a:rPr lang="en-GB" dirty="0" err="1"/>
              <a:t>na</a:t>
            </a:r>
            <a:r>
              <a:rPr lang="en-GB" dirty="0"/>
              <a:t> </a:t>
            </a:r>
            <a:r>
              <a:rPr lang="en-GB" dirty="0" err="1"/>
              <a:t>vyskúšanie</a:t>
            </a:r>
            <a:endParaRPr lang="en-GB" dirty="0"/>
          </a:p>
          <a:p>
            <a:pPr lvl="1"/>
            <a:r>
              <a:rPr lang="en-GB" dirty="0" err="1"/>
              <a:t>Vyrobiť</a:t>
            </a:r>
            <a:r>
              <a:rPr lang="en-GB" dirty="0"/>
              <a:t> </a:t>
            </a:r>
            <a:r>
              <a:rPr lang="en-GB" dirty="0" err="1"/>
              <a:t>vlastné</a:t>
            </a:r>
            <a:r>
              <a:rPr lang="en-GB" dirty="0"/>
              <a:t> </a:t>
            </a:r>
            <a:r>
              <a:rPr lang="en-GB" dirty="0" err="1"/>
              <a:t>clony</a:t>
            </a:r>
            <a:r>
              <a:rPr lang="en-GB" dirty="0"/>
              <a:t> s </a:t>
            </a:r>
            <a:r>
              <a:rPr lang="en-GB" dirty="0" err="1"/>
              <a:t>rôznymi</a:t>
            </a:r>
            <a:r>
              <a:rPr lang="en-GB" dirty="0"/>
              <a:t> </a:t>
            </a:r>
            <a:r>
              <a:rPr lang="en-GB" dirty="0" err="1"/>
              <a:t>priemermi</a:t>
            </a:r>
            <a:r>
              <a:rPr lang="en-GB" dirty="0"/>
              <a:t> </a:t>
            </a:r>
            <a:r>
              <a:rPr lang="en-GB" dirty="0" err="1"/>
              <a:t>otvorov</a:t>
            </a:r>
            <a:r>
              <a:rPr lang="en-GB" dirty="0"/>
              <a:t> a s </a:t>
            </a:r>
            <a:r>
              <a:rPr lang="en-GB" dirty="0" err="1"/>
              <a:t>rôznou</a:t>
            </a:r>
            <a:r>
              <a:rPr lang="en-GB" dirty="0"/>
              <a:t> </a:t>
            </a:r>
            <a:r>
              <a:rPr lang="en-GB" dirty="0" err="1"/>
              <a:t>hustotou</a:t>
            </a:r>
            <a:r>
              <a:rPr lang="en-GB" dirty="0"/>
              <a:t> </a:t>
            </a:r>
            <a:r>
              <a:rPr lang="en-GB" dirty="0" err="1"/>
              <a:t>otvorov</a:t>
            </a:r>
            <a:endParaRPr lang="en-GB" dirty="0"/>
          </a:p>
          <a:p>
            <a:pPr lvl="1"/>
            <a:r>
              <a:rPr lang="en-GB" dirty="0" err="1"/>
              <a:t>Porovnať</a:t>
            </a:r>
            <a:r>
              <a:rPr lang="en-GB" dirty="0"/>
              <a:t> </a:t>
            </a:r>
            <a:r>
              <a:rPr lang="en-GB" dirty="0" err="1"/>
              <a:t>zistenia</a:t>
            </a:r>
            <a:r>
              <a:rPr lang="en-GB" dirty="0"/>
              <a:t> s </a:t>
            </a:r>
            <a:r>
              <a:rPr lang="en-GB" dirty="0" err="1"/>
              <a:t>teoretickým</a:t>
            </a:r>
            <a:r>
              <a:rPr lang="en-GB" dirty="0"/>
              <a:t> </a:t>
            </a:r>
            <a:r>
              <a:rPr lang="en-GB" dirty="0" err="1"/>
              <a:t>vysvetlením</a:t>
            </a:r>
            <a:endParaRPr lang="en-GB" dirty="0"/>
          </a:p>
          <a:p>
            <a:pPr lvl="1"/>
            <a:r>
              <a:rPr lang="en-GB" dirty="0" err="1"/>
              <a:t>Namodelovať</a:t>
            </a:r>
            <a:r>
              <a:rPr lang="en-GB" dirty="0"/>
              <a:t> </a:t>
            </a:r>
            <a:r>
              <a:rPr lang="en-GB" dirty="0" err="1"/>
              <a:t>situáciu</a:t>
            </a:r>
            <a:r>
              <a:rPr lang="en-GB" dirty="0"/>
              <a:t> </a:t>
            </a:r>
            <a:r>
              <a:rPr lang="en-GB" dirty="0" err="1"/>
              <a:t>fotoaparátom</a:t>
            </a:r>
            <a:br>
              <a:rPr lang="en-GB" dirty="0"/>
            </a:br>
            <a:r>
              <a:rPr lang="en-GB" dirty="0"/>
              <a:t>(</a:t>
            </a:r>
            <a:r>
              <a:rPr lang="en-GB" dirty="0" err="1"/>
              <a:t>krátkozrakosť</a:t>
            </a:r>
            <a:r>
              <a:rPr lang="en-GB" dirty="0"/>
              <a:t> – </a:t>
            </a:r>
            <a:r>
              <a:rPr lang="en-GB" dirty="0" err="1"/>
              <a:t>zaostrený</a:t>
            </a:r>
            <a:r>
              <a:rPr lang="en-GB" dirty="0"/>
              <a:t> </a:t>
            </a:r>
            <a:r>
              <a:rPr lang="en-GB" dirty="0" err="1"/>
              <a:t>na</a:t>
            </a:r>
            <a:r>
              <a:rPr lang="en-GB" dirty="0"/>
              <a:t> </a:t>
            </a:r>
            <a:r>
              <a:rPr lang="en-GB" dirty="0" err="1"/>
              <a:t>blízko</a:t>
            </a:r>
            <a:r>
              <a:rPr lang="en-GB" dirty="0"/>
              <a:t>)</a:t>
            </a:r>
          </a:p>
          <a:p>
            <a:pPr lvl="1"/>
            <a:r>
              <a:rPr lang="en-GB" dirty="0" err="1"/>
              <a:t>Porovnať</a:t>
            </a:r>
            <a:r>
              <a:rPr lang="en-GB" dirty="0"/>
              <a:t> </a:t>
            </a:r>
            <a:r>
              <a:rPr lang="en-GB" dirty="0" err="1"/>
              <a:t>fotky</a:t>
            </a:r>
            <a:r>
              <a:rPr lang="en-GB" dirty="0"/>
              <a:t> s </a:t>
            </a:r>
            <a:r>
              <a:rPr lang="en-GB" dirty="0" err="1"/>
              <a:t>teóriou</a:t>
            </a:r>
            <a:endParaRPr lang="en-GB" dirty="0"/>
          </a:p>
          <a:p>
            <a:pPr lvl="1"/>
            <a:endParaRPr lang="en-GB" dirty="0"/>
          </a:p>
          <a:p>
            <a:endParaRPr lang="en-GB" dirty="0"/>
          </a:p>
        </p:txBody>
      </p:sp>
      <p:pic>
        <p:nvPicPr>
          <p:cNvPr id="4" name="Picture 3">
            <a:extLst>
              <a:ext uri="{FF2B5EF4-FFF2-40B4-BE49-F238E27FC236}">
                <a16:creationId xmlns:a16="http://schemas.microsoft.com/office/drawing/2014/main" id="{1401ACA3-D549-4836-B464-131CCC658C1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089850" y="3819054"/>
            <a:ext cx="3931207" cy="3147415"/>
          </a:xfrm>
          <a:prstGeom prst="rect">
            <a:avLst/>
          </a:prstGeom>
        </p:spPr>
      </p:pic>
    </p:spTree>
    <p:extLst>
      <p:ext uri="{BB962C8B-B14F-4D97-AF65-F5344CB8AC3E}">
        <p14:creationId xmlns:p14="http://schemas.microsoft.com/office/powerpoint/2010/main" val="1507457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Science activity investigating spectroscopy">
            <a:hlinkClick r:id="rId2" action="ppaction://hlinkfile"/>
            <a:extLst>
              <a:ext uri="{FF2B5EF4-FFF2-40B4-BE49-F238E27FC236}">
                <a16:creationId xmlns:a16="http://schemas.microsoft.com/office/drawing/2014/main" id="{FC7709CB-11A1-40C3-9C25-BCA3D80824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80" r="10555" b="2"/>
          <a:stretch/>
        </p:blipFill>
        <p:spPr bwMode="auto">
          <a:xfrm>
            <a:off x="3813110" y="1082023"/>
            <a:ext cx="5328604" cy="5639127"/>
          </a:xfrm>
          <a:prstGeom prst="rect">
            <a:avLst/>
          </a:prstGeom>
          <a:noFill/>
          <a:extLst>
            <a:ext uri="{909E8E84-426E-40DD-AFC4-6F175D3DCCD1}">
              <a14:hiddenFill xmlns:a14="http://schemas.microsoft.com/office/drawing/2010/main">
                <a:solidFill>
                  <a:srgbClr val="FFFFFF"/>
                </a:solidFill>
              </a14:hiddenFill>
            </a:ext>
          </a:extLst>
        </p:spPr>
      </p:pic>
      <p:sp>
        <p:nvSpPr>
          <p:cNvPr id="5129" name="Rectangle 512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a:xfrm>
            <a:off x="628650" y="365125"/>
            <a:ext cx="2866641" cy="1899912"/>
          </a:xfrm>
        </p:spPr>
        <p:txBody>
          <a:bodyPr>
            <a:normAutofit/>
          </a:bodyPr>
          <a:lstStyle/>
          <a:p>
            <a:r>
              <a:rPr lang="en-GB" sz="3500" dirty="0"/>
              <a:t> </a:t>
            </a:r>
            <a:r>
              <a:rPr lang="en-GB" sz="3500" b="1" dirty="0"/>
              <a:t>2. </a:t>
            </a:r>
            <a:r>
              <a:rPr lang="sk-SK" sz="3500" b="1" dirty="0"/>
              <a:t>Diskový spektrometer</a:t>
            </a:r>
            <a:r>
              <a:rPr lang="en-GB" sz="3500" b="1" dirty="0"/>
              <a:t> </a:t>
            </a:r>
            <a:endParaRPr lang="en-GB" sz="3500"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2034073"/>
            <a:ext cx="3184460" cy="4746172"/>
          </a:xfrm>
        </p:spPr>
        <p:txBody>
          <a:bodyPr>
            <a:normAutofit lnSpcReduction="10000"/>
          </a:bodyPr>
          <a:lstStyle/>
          <a:p>
            <a:r>
              <a:rPr lang="sk-SK" sz="2000" dirty="0"/>
              <a:t>Dátová stopa na optických médiách (napr. </a:t>
            </a:r>
            <a:r>
              <a:rPr lang="sk-SK" sz="2000" dirty="0">
                <a:solidFill>
                  <a:srgbClr val="FF0000"/>
                </a:solidFill>
              </a:rPr>
              <a:t>na CD alebo Blu-ray</a:t>
            </a:r>
            <a:r>
              <a:rPr lang="sk-SK" sz="2000" dirty="0"/>
              <a:t> diskoch) funguje ako kvalitná </a:t>
            </a:r>
            <a:r>
              <a:rPr lang="sk-SK" sz="2000" dirty="0">
                <a:solidFill>
                  <a:srgbClr val="FF0000"/>
                </a:solidFill>
              </a:rPr>
              <a:t>odrazová </a:t>
            </a:r>
            <a:r>
              <a:rPr lang="sk-SK" sz="2000" dirty="0" err="1">
                <a:solidFill>
                  <a:srgbClr val="FF0000"/>
                </a:solidFill>
              </a:rPr>
              <a:t>difrakčná</a:t>
            </a:r>
            <a:r>
              <a:rPr lang="sk-SK" sz="2000" dirty="0">
                <a:solidFill>
                  <a:srgbClr val="FF0000"/>
                </a:solidFill>
              </a:rPr>
              <a:t> mriežka</a:t>
            </a:r>
            <a:r>
              <a:rPr lang="sk-SK" sz="2000" dirty="0"/>
              <a:t>. Ak disk osvetlíme, dokáže rozložiť svetlo na jeho spektrálne zložky. </a:t>
            </a:r>
            <a:r>
              <a:rPr lang="sk-SK" sz="2000" dirty="0">
                <a:solidFill>
                  <a:srgbClr val="FF0000"/>
                </a:solidFill>
              </a:rPr>
              <a:t>Zostrojte spektrometer </a:t>
            </a:r>
            <a:r>
              <a:rPr lang="sk-SK" sz="2000" dirty="0"/>
              <a:t>s použitím optického disku a optimalizujte ho tak, aby sa maximalizovala jeho </a:t>
            </a:r>
            <a:r>
              <a:rPr lang="sk-SK" sz="2000" dirty="0">
                <a:solidFill>
                  <a:srgbClr val="FF0000"/>
                </a:solidFill>
              </a:rPr>
              <a:t>rozlišovacia schopnosť </a:t>
            </a:r>
            <a:r>
              <a:rPr lang="sk-SK" sz="2000" dirty="0"/>
              <a:t>a minimalizovala optická </a:t>
            </a:r>
            <a:r>
              <a:rPr lang="sk-SK" sz="2000" dirty="0">
                <a:solidFill>
                  <a:srgbClr val="FF0000"/>
                </a:solidFill>
              </a:rPr>
              <a:t>aberácia</a:t>
            </a:r>
            <a:r>
              <a:rPr lang="sk-SK" sz="2000" dirty="0"/>
              <a:t>.</a:t>
            </a:r>
            <a:endParaRPr lang="en-GB" sz="1800" dirty="0"/>
          </a:p>
          <a:p>
            <a:r>
              <a:rPr lang="en-GB" sz="1700" dirty="0"/>
              <a:t>Video: </a:t>
            </a:r>
            <a:r>
              <a:rPr lang="en-GB" sz="1700" dirty="0">
                <a:hlinkClick r:id="rId4"/>
              </a:rPr>
              <a:t>https://www.youtube.com/watch?v=SA6UKzE7WRw</a:t>
            </a:r>
            <a:r>
              <a:rPr lang="en-GB" sz="1700" dirty="0"/>
              <a:t> </a:t>
            </a:r>
          </a:p>
          <a:p>
            <a:pPr marL="0" indent="0">
              <a:buNone/>
            </a:pPr>
            <a:endParaRPr lang="en-GB" sz="1700" dirty="0"/>
          </a:p>
        </p:txBody>
      </p:sp>
    </p:spTree>
    <p:extLst>
      <p:ext uri="{BB962C8B-B14F-4D97-AF65-F5344CB8AC3E}">
        <p14:creationId xmlns:p14="http://schemas.microsoft.com/office/powerpoint/2010/main" val="966034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lstStyle/>
          <a:p>
            <a:br>
              <a:rPr lang="en-GB" dirty="0"/>
            </a:br>
            <a:r>
              <a:rPr lang="en-GB" dirty="0"/>
              <a:t> </a:t>
            </a:r>
            <a:r>
              <a:rPr lang="en-GB" b="1" dirty="0"/>
              <a:t>2. </a:t>
            </a:r>
            <a:r>
              <a:rPr lang="sk-SK" b="1" dirty="0"/>
              <a:t>Diskový spektrometer</a:t>
            </a:r>
            <a:r>
              <a:rPr lang="en-GB" b="1" dirty="0"/>
              <a:t> </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p:txBody>
          <a:bodyPr/>
          <a:lstStyle/>
          <a:p>
            <a:r>
              <a:rPr lang="en-GB" dirty="0" err="1"/>
              <a:t>Princíp</a:t>
            </a:r>
            <a:endParaRPr lang="en-GB" dirty="0"/>
          </a:p>
          <a:p>
            <a:pPr lvl="1"/>
            <a:r>
              <a:rPr lang="en-GB" dirty="0" err="1"/>
              <a:t>Dáta</a:t>
            </a:r>
            <a:r>
              <a:rPr lang="en-GB" dirty="0"/>
              <a:t> </a:t>
            </a:r>
            <a:r>
              <a:rPr lang="en-GB" dirty="0" err="1"/>
              <a:t>sú</a:t>
            </a:r>
            <a:r>
              <a:rPr lang="en-GB" dirty="0"/>
              <a:t> </a:t>
            </a:r>
            <a:r>
              <a:rPr lang="en-GB" dirty="0" err="1"/>
              <a:t>zapísané</a:t>
            </a:r>
            <a:r>
              <a:rPr lang="en-GB" dirty="0"/>
              <a:t> </a:t>
            </a:r>
            <a:r>
              <a:rPr lang="en-GB" dirty="0" err="1"/>
              <a:t>formou</a:t>
            </a:r>
            <a:r>
              <a:rPr lang="en-GB" dirty="0"/>
              <a:t> “</a:t>
            </a:r>
            <a:r>
              <a:rPr lang="en-GB" dirty="0" err="1"/>
              <a:t>spálenia</a:t>
            </a:r>
            <a:r>
              <a:rPr lang="en-GB" dirty="0"/>
              <a:t>” </a:t>
            </a:r>
            <a:r>
              <a:rPr lang="en-GB" dirty="0" err="1"/>
              <a:t>zrkadla</a:t>
            </a:r>
            <a:endParaRPr lang="en-GB" dirty="0"/>
          </a:p>
          <a:p>
            <a:pPr lvl="1"/>
            <a:r>
              <a:rPr lang="en-GB" dirty="0" err="1"/>
              <a:t>Dátové</a:t>
            </a:r>
            <a:r>
              <a:rPr lang="en-GB" dirty="0"/>
              <a:t> </a:t>
            </a:r>
            <a:r>
              <a:rPr lang="en-GB" dirty="0" err="1"/>
              <a:t>stopy</a:t>
            </a:r>
            <a:r>
              <a:rPr lang="en-GB" dirty="0"/>
              <a:t> </a:t>
            </a:r>
            <a:r>
              <a:rPr lang="en-GB" dirty="0" err="1"/>
              <a:t>sú</a:t>
            </a:r>
            <a:r>
              <a:rPr lang="en-GB" dirty="0"/>
              <a:t> “</a:t>
            </a:r>
            <a:r>
              <a:rPr lang="en-GB" dirty="0" err="1"/>
              <a:t>kružnice</a:t>
            </a:r>
            <a:r>
              <a:rPr lang="en-GB" dirty="0"/>
              <a:t>”, </a:t>
            </a:r>
            <a:r>
              <a:rPr lang="en-GB" dirty="0" err="1"/>
              <a:t>na</a:t>
            </a:r>
            <a:r>
              <a:rPr lang="en-GB" dirty="0"/>
              <a:t> </a:t>
            </a:r>
            <a:r>
              <a:rPr lang="en-GB" dirty="0" err="1"/>
              <a:t>malom</a:t>
            </a:r>
            <a:r>
              <a:rPr lang="en-GB" dirty="0"/>
              <a:t> </a:t>
            </a:r>
            <a:r>
              <a:rPr lang="en-GB" dirty="0" err="1"/>
              <a:t>kúsku</a:t>
            </a:r>
            <a:br>
              <a:rPr lang="en-GB" dirty="0"/>
            </a:br>
            <a:r>
              <a:rPr lang="en-GB" dirty="0"/>
              <a:t>media </a:t>
            </a:r>
            <a:r>
              <a:rPr lang="en-GB" dirty="0" err="1"/>
              <a:t>sa</a:t>
            </a:r>
            <a:r>
              <a:rPr lang="en-GB" dirty="0"/>
              <a:t> </a:t>
            </a:r>
            <a:r>
              <a:rPr lang="en-GB" dirty="0" err="1"/>
              <a:t>dajú</a:t>
            </a:r>
            <a:r>
              <a:rPr lang="en-GB" dirty="0"/>
              <a:t> </a:t>
            </a:r>
            <a:r>
              <a:rPr lang="en-GB" dirty="0" err="1"/>
              <a:t>považovať</a:t>
            </a:r>
            <a:r>
              <a:rPr lang="en-GB" dirty="0"/>
              <a:t> za </a:t>
            </a:r>
            <a:r>
              <a:rPr lang="en-GB" dirty="0" err="1"/>
              <a:t>približne</a:t>
            </a:r>
            <a:r>
              <a:rPr lang="en-GB" dirty="0"/>
              <a:t> </a:t>
            </a:r>
            <a:r>
              <a:rPr lang="en-GB" dirty="0" err="1"/>
              <a:t>rovnobežné</a:t>
            </a:r>
            <a:endParaRPr lang="en-GB" dirty="0"/>
          </a:p>
          <a:p>
            <a:pPr lvl="1"/>
            <a:r>
              <a:rPr lang="en-GB" dirty="0"/>
              <a:t>V </a:t>
            </a:r>
            <a:r>
              <a:rPr lang="en-GB" dirty="0" err="1"/>
              <a:t>smere</a:t>
            </a:r>
            <a:r>
              <a:rPr lang="en-GB" dirty="0"/>
              <a:t> “</a:t>
            </a:r>
            <a:r>
              <a:rPr lang="en-GB" dirty="0" err="1"/>
              <a:t>naprieč</a:t>
            </a:r>
            <a:r>
              <a:rPr lang="en-GB" dirty="0"/>
              <a:t> </a:t>
            </a:r>
            <a:r>
              <a:rPr lang="en-GB" dirty="0" err="1"/>
              <a:t>stopám</a:t>
            </a:r>
            <a:r>
              <a:rPr lang="en-GB" dirty="0"/>
              <a:t>” </a:t>
            </a:r>
            <a:r>
              <a:rPr lang="en-GB" dirty="0" err="1"/>
              <a:t>sú</a:t>
            </a:r>
            <a:r>
              <a:rPr lang="en-GB" dirty="0"/>
              <a:t> v </a:t>
            </a:r>
            <a:r>
              <a:rPr lang="en-GB" dirty="0" err="1"/>
              <a:t>pravidelných</a:t>
            </a:r>
            <a:r>
              <a:rPr lang="en-GB" dirty="0"/>
              <a:t> </a:t>
            </a:r>
            <a:br>
              <a:rPr lang="en-GB" dirty="0"/>
            </a:br>
            <a:r>
              <a:rPr lang="en-GB" dirty="0" err="1"/>
              <a:t>rozostupoch</a:t>
            </a:r>
            <a:r>
              <a:rPr lang="en-GB" dirty="0"/>
              <a:t> </a:t>
            </a:r>
            <a:r>
              <a:rPr lang="en-GB" dirty="0" err="1"/>
              <a:t>nepoškodené</a:t>
            </a:r>
            <a:r>
              <a:rPr lang="en-GB" dirty="0"/>
              <a:t> </a:t>
            </a:r>
            <a:r>
              <a:rPr lang="en-GB" dirty="0" err="1"/>
              <a:t>miesta</a:t>
            </a:r>
            <a:r>
              <a:rPr lang="en-GB" dirty="0"/>
              <a:t> - </a:t>
            </a:r>
            <a:r>
              <a:rPr lang="en-GB" dirty="0" err="1"/>
              <a:t>vzniká</a:t>
            </a:r>
            <a:r>
              <a:rPr lang="en-GB" dirty="0"/>
              <a:t> </a:t>
            </a:r>
            <a:br>
              <a:rPr lang="en-GB" dirty="0"/>
            </a:br>
            <a:r>
              <a:rPr lang="en-GB" dirty="0" err="1">
                <a:solidFill>
                  <a:srgbClr val="FF0000"/>
                </a:solidFill>
              </a:rPr>
              <a:t>optická</a:t>
            </a:r>
            <a:r>
              <a:rPr lang="en-GB" dirty="0">
                <a:solidFill>
                  <a:srgbClr val="FF0000"/>
                </a:solidFill>
              </a:rPr>
              <a:t> </a:t>
            </a:r>
            <a:r>
              <a:rPr lang="en-GB" dirty="0" err="1">
                <a:solidFill>
                  <a:srgbClr val="FF0000"/>
                </a:solidFill>
              </a:rPr>
              <a:t>mriežka</a:t>
            </a:r>
            <a:endParaRPr lang="en-GB" dirty="0">
              <a:solidFill>
                <a:srgbClr val="FF0000"/>
              </a:solidFill>
            </a:endParaRPr>
          </a:p>
          <a:p>
            <a:pPr lvl="1"/>
            <a:r>
              <a:rPr lang="en-GB" dirty="0"/>
              <a:t>V </a:t>
            </a:r>
            <a:r>
              <a:rPr lang="en-GB" dirty="0" err="1"/>
              <a:t>smere</a:t>
            </a:r>
            <a:r>
              <a:rPr lang="en-GB" dirty="0"/>
              <a:t> “</a:t>
            </a:r>
            <a:r>
              <a:rPr lang="en-GB" dirty="0" err="1"/>
              <a:t>pozdĺž</a:t>
            </a:r>
            <a:r>
              <a:rPr lang="en-GB" dirty="0"/>
              <a:t> </a:t>
            </a:r>
            <a:r>
              <a:rPr lang="en-GB" dirty="0" err="1"/>
              <a:t>stôp</a:t>
            </a:r>
            <a:r>
              <a:rPr lang="en-GB" dirty="0"/>
              <a:t>” </a:t>
            </a:r>
            <a:r>
              <a:rPr lang="en-GB" dirty="0" err="1"/>
              <a:t>sú</a:t>
            </a:r>
            <a:r>
              <a:rPr lang="en-GB" dirty="0"/>
              <a:t> </a:t>
            </a:r>
            <a:r>
              <a:rPr lang="en-GB" dirty="0" err="1"/>
              <a:t>zapísané</a:t>
            </a:r>
            <a:r>
              <a:rPr lang="en-GB" dirty="0"/>
              <a:t> </a:t>
            </a:r>
            <a:r>
              <a:rPr lang="en-GB" dirty="0" err="1"/>
              <a:t>dáta</a:t>
            </a:r>
            <a:r>
              <a:rPr lang="en-GB" dirty="0"/>
              <a:t> </a:t>
            </a:r>
            <a:br>
              <a:rPr lang="en-GB" dirty="0"/>
            </a:br>
            <a:r>
              <a:rPr lang="en-GB" dirty="0"/>
              <a:t>(</a:t>
            </a:r>
            <a:r>
              <a:rPr lang="en-GB" dirty="0" err="1"/>
              <a:t>nepravidelný</a:t>
            </a:r>
            <a:r>
              <a:rPr lang="en-GB" dirty="0"/>
              <a:t> </a:t>
            </a:r>
            <a:r>
              <a:rPr lang="en-GB" dirty="0" err="1"/>
              <a:t>vzor</a:t>
            </a:r>
            <a:r>
              <a:rPr lang="en-GB" dirty="0"/>
              <a:t>), v tom </a:t>
            </a:r>
            <a:r>
              <a:rPr lang="en-GB" dirty="0" err="1"/>
              <a:t>smere</a:t>
            </a:r>
            <a:r>
              <a:rPr lang="en-GB" dirty="0"/>
              <a:t> </a:t>
            </a:r>
            <a:r>
              <a:rPr lang="en-GB" dirty="0" err="1"/>
              <a:t>nevznikajú</a:t>
            </a:r>
            <a:r>
              <a:rPr lang="en-GB" dirty="0"/>
              <a:t> </a:t>
            </a:r>
            <a:br>
              <a:rPr lang="en-GB" dirty="0"/>
            </a:br>
            <a:r>
              <a:rPr lang="en-GB" dirty="0" err="1"/>
              <a:t>ostré</a:t>
            </a:r>
            <a:r>
              <a:rPr lang="en-GB" dirty="0"/>
              <a:t> </a:t>
            </a:r>
            <a:r>
              <a:rPr lang="en-GB" dirty="0" err="1"/>
              <a:t>maximá</a:t>
            </a:r>
            <a:r>
              <a:rPr lang="en-GB" dirty="0"/>
              <a:t> a minima</a:t>
            </a:r>
          </a:p>
          <a:p>
            <a:pPr lvl="1"/>
            <a:r>
              <a:rPr lang="en-GB" dirty="0"/>
              <a:t>DVD </a:t>
            </a:r>
            <a:r>
              <a:rPr lang="en-GB" dirty="0" err="1"/>
              <a:t>má</a:t>
            </a:r>
            <a:r>
              <a:rPr lang="en-GB" dirty="0"/>
              <a:t> as 2x-hustejší </a:t>
            </a:r>
            <a:r>
              <a:rPr lang="en-GB" dirty="0" err="1"/>
              <a:t>zápis</a:t>
            </a:r>
            <a:r>
              <a:rPr lang="en-GB" dirty="0"/>
              <a:t>, </a:t>
            </a:r>
            <a:r>
              <a:rPr lang="en-GB" dirty="0" err="1"/>
              <a:t>než</a:t>
            </a:r>
            <a:r>
              <a:rPr lang="en-GB" dirty="0"/>
              <a:t> CD</a:t>
            </a:r>
            <a:br>
              <a:rPr lang="en-GB" dirty="0"/>
            </a:br>
            <a:endParaRPr lang="en-GB" dirty="0"/>
          </a:p>
          <a:p>
            <a:pPr marL="0" indent="0">
              <a:buNone/>
            </a:pPr>
            <a:endParaRPr lang="en-GB" dirty="0"/>
          </a:p>
        </p:txBody>
      </p:sp>
      <p:pic>
        <p:nvPicPr>
          <p:cNvPr id="8194" name="Picture 2" descr="Sketch of data storage in a CD (top) and a DVD (bottom). The data are ...">
            <a:extLst>
              <a:ext uri="{FF2B5EF4-FFF2-40B4-BE49-F238E27FC236}">
                <a16:creationId xmlns:a16="http://schemas.microsoft.com/office/drawing/2014/main" id="{C107CA1C-0747-461B-9CAB-075115040BA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985" t="1633" r="15261" b="1678"/>
          <a:stretch/>
        </p:blipFill>
        <p:spPr bwMode="auto">
          <a:xfrm>
            <a:off x="5787361" y="1443135"/>
            <a:ext cx="3356639" cy="5324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9711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lstStyle/>
          <a:p>
            <a:br>
              <a:rPr lang="en-GB" dirty="0"/>
            </a:br>
            <a:r>
              <a:rPr lang="en-GB" dirty="0"/>
              <a:t> </a:t>
            </a:r>
            <a:r>
              <a:rPr lang="en-GB" b="1" dirty="0"/>
              <a:t>2. </a:t>
            </a:r>
            <a:r>
              <a:rPr lang="sk-SK" b="1" dirty="0"/>
              <a:t>Diskový spektrometer</a:t>
            </a:r>
            <a:r>
              <a:rPr lang="en-GB" b="1" dirty="0"/>
              <a:t> </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825625"/>
            <a:ext cx="7886700" cy="1603375"/>
          </a:xfrm>
        </p:spPr>
        <p:txBody>
          <a:bodyPr>
            <a:normAutofit lnSpcReduction="10000"/>
          </a:bodyPr>
          <a:lstStyle/>
          <a:p>
            <a:r>
              <a:rPr lang="en-GB" dirty="0" err="1"/>
              <a:t>Časti</a:t>
            </a:r>
            <a:r>
              <a:rPr lang="en-GB" dirty="0"/>
              <a:t> </a:t>
            </a:r>
            <a:r>
              <a:rPr lang="en-GB" dirty="0" err="1"/>
              <a:t>spektrometra</a:t>
            </a:r>
            <a:endParaRPr lang="en-GB" dirty="0"/>
          </a:p>
          <a:p>
            <a:pPr lvl="1"/>
            <a:r>
              <a:rPr lang="en-GB" dirty="0" err="1"/>
              <a:t>Štrbina</a:t>
            </a:r>
            <a:r>
              <a:rPr lang="en-GB" dirty="0"/>
              <a:t> </a:t>
            </a:r>
            <a:r>
              <a:rPr lang="en-GB" dirty="0" err="1"/>
              <a:t>orientovaná</a:t>
            </a:r>
            <a:r>
              <a:rPr lang="en-GB" dirty="0"/>
              <a:t> </a:t>
            </a:r>
            <a:r>
              <a:rPr lang="en-GB" dirty="0" err="1"/>
              <a:t>pozdĺž</a:t>
            </a:r>
            <a:r>
              <a:rPr lang="en-GB" dirty="0"/>
              <a:t> </a:t>
            </a:r>
            <a:r>
              <a:rPr lang="en-GB" dirty="0" err="1"/>
              <a:t>čiar</a:t>
            </a:r>
            <a:r>
              <a:rPr lang="en-GB" dirty="0"/>
              <a:t> </a:t>
            </a:r>
            <a:r>
              <a:rPr lang="en-GB" dirty="0" err="1"/>
              <a:t>mriežky</a:t>
            </a:r>
            <a:r>
              <a:rPr lang="en-GB" dirty="0"/>
              <a:t> – </a:t>
            </a:r>
            <a:r>
              <a:rPr lang="en-GB" dirty="0" err="1"/>
              <a:t>veľký</a:t>
            </a:r>
            <a:r>
              <a:rPr lang="en-GB" dirty="0"/>
              <a:t> </a:t>
            </a:r>
            <a:r>
              <a:rPr lang="en-GB" dirty="0" err="1"/>
              <a:t>vplyv</a:t>
            </a:r>
            <a:r>
              <a:rPr lang="en-GB" dirty="0"/>
              <a:t> </a:t>
            </a:r>
            <a:r>
              <a:rPr lang="en-GB" dirty="0" err="1"/>
              <a:t>na</a:t>
            </a:r>
            <a:r>
              <a:rPr lang="en-GB" dirty="0"/>
              <a:t> </a:t>
            </a:r>
            <a:r>
              <a:rPr lang="en-GB" dirty="0" err="1"/>
              <a:t>rozlišovaciu</a:t>
            </a:r>
            <a:r>
              <a:rPr lang="en-GB" dirty="0"/>
              <a:t> </a:t>
            </a:r>
            <a:r>
              <a:rPr lang="en-GB" dirty="0" err="1"/>
              <a:t>schopnosť</a:t>
            </a:r>
            <a:endParaRPr lang="en-GB" dirty="0"/>
          </a:p>
          <a:p>
            <a:pPr lvl="1"/>
            <a:r>
              <a:rPr lang="en-GB" dirty="0" err="1"/>
              <a:t>Mriežka</a:t>
            </a:r>
            <a:r>
              <a:rPr lang="en-GB" dirty="0"/>
              <a:t> </a:t>
            </a:r>
            <a:r>
              <a:rPr lang="en-GB" dirty="0" err="1"/>
              <a:t>na</a:t>
            </a:r>
            <a:r>
              <a:rPr lang="en-GB" dirty="0"/>
              <a:t> </a:t>
            </a:r>
            <a:r>
              <a:rPr lang="en-GB" dirty="0" err="1"/>
              <a:t>prestup</a:t>
            </a:r>
            <a:r>
              <a:rPr lang="en-GB" dirty="0"/>
              <a:t> </a:t>
            </a:r>
            <a:r>
              <a:rPr lang="en-GB" dirty="0" err="1"/>
              <a:t>alebo</a:t>
            </a:r>
            <a:r>
              <a:rPr lang="en-GB" dirty="0"/>
              <a:t> </a:t>
            </a:r>
            <a:r>
              <a:rPr lang="en-GB" dirty="0" err="1"/>
              <a:t>na</a:t>
            </a:r>
            <a:r>
              <a:rPr lang="en-GB" dirty="0"/>
              <a:t> </a:t>
            </a:r>
            <a:r>
              <a:rPr lang="en-GB" dirty="0" err="1"/>
              <a:t>odraz</a:t>
            </a:r>
            <a:endParaRPr lang="en-GB" dirty="0"/>
          </a:p>
          <a:p>
            <a:pPr lvl="1"/>
            <a:r>
              <a:rPr lang="en-GB" dirty="0" err="1"/>
              <a:t>Fotoaparát</a:t>
            </a:r>
            <a:r>
              <a:rPr lang="en-GB" dirty="0"/>
              <a:t> (</a:t>
            </a:r>
            <a:r>
              <a:rPr lang="en-GB" dirty="0" err="1"/>
              <a:t>alebo</a:t>
            </a:r>
            <a:r>
              <a:rPr lang="en-GB" dirty="0"/>
              <a:t> </a:t>
            </a:r>
            <a:r>
              <a:rPr lang="en-GB" dirty="0" err="1"/>
              <a:t>oko</a:t>
            </a:r>
            <a:r>
              <a:rPr lang="en-GB" dirty="0"/>
              <a:t>) </a:t>
            </a:r>
            <a:r>
              <a:rPr lang="en-GB" dirty="0" err="1"/>
              <a:t>zaostrený</a:t>
            </a:r>
            <a:r>
              <a:rPr lang="en-GB" dirty="0"/>
              <a:t> </a:t>
            </a:r>
            <a:r>
              <a:rPr lang="en-GB" dirty="0" err="1"/>
              <a:t>na</a:t>
            </a:r>
            <a:r>
              <a:rPr lang="en-GB" dirty="0"/>
              <a:t> </a:t>
            </a:r>
            <a:r>
              <a:rPr lang="en-GB" dirty="0" err="1"/>
              <a:t>štrbinu</a:t>
            </a:r>
            <a:br>
              <a:rPr lang="en-GB" dirty="0"/>
            </a:br>
            <a:endParaRPr lang="en-GB" dirty="0"/>
          </a:p>
          <a:p>
            <a:pPr marL="0" indent="0">
              <a:buNone/>
            </a:pPr>
            <a:endParaRPr lang="en-GB" dirty="0"/>
          </a:p>
        </p:txBody>
      </p:sp>
      <p:graphicFrame>
        <p:nvGraphicFramePr>
          <p:cNvPr id="4" name="Object 3">
            <a:extLst>
              <a:ext uri="{FF2B5EF4-FFF2-40B4-BE49-F238E27FC236}">
                <a16:creationId xmlns:a16="http://schemas.microsoft.com/office/drawing/2014/main" id="{E6C69C0D-E9BA-4E79-B2B9-521093C135F8}"/>
              </a:ext>
            </a:extLst>
          </p:cNvPr>
          <p:cNvGraphicFramePr>
            <a:graphicFrameLocks noChangeAspect="1"/>
          </p:cNvGraphicFramePr>
          <p:nvPr>
            <p:extLst>
              <p:ext uri="{D42A27DB-BD31-4B8C-83A1-F6EECF244321}">
                <p14:modId xmlns:p14="http://schemas.microsoft.com/office/powerpoint/2010/main" val="3601560536"/>
              </p:ext>
            </p:extLst>
          </p:nvPr>
        </p:nvGraphicFramePr>
        <p:xfrm>
          <a:off x="2640207" y="3316511"/>
          <a:ext cx="5875143" cy="3417567"/>
        </p:xfrm>
        <a:graphic>
          <a:graphicData uri="http://schemas.openxmlformats.org/presentationml/2006/ole">
            <mc:AlternateContent xmlns:mc="http://schemas.openxmlformats.org/markup-compatibility/2006">
              <mc:Choice xmlns:v="urn:schemas-microsoft-com:vml" Requires="v">
                <p:oleObj spid="_x0000_s9280" name="PHOTO-PAINT" r:id="rId3" imgW="8987014" imgH="5227922" progId="CorelPHOTOPAINT.Image.26">
                  <p:embed/>
                </p:oleObj>
              </mc:Choice>
              <mc:Fallback>
                <p:oleObj name="PHOTO-PAINT" r:id="rId3" imgW="8987014" imgH="5227922" progId="CorelPHOTOPAINT.Image.26">
                  <p:embed/>
                  <p:pic>
                    <p:nvPicPr>
                      <p:cNvPr id="0" name=""/>
                      <p:cNvPicPr/>
                      <p:nvPr/>
                    </p:nvPicPr>
                    <p:blipFill>
                      <a:blip r:embed="rId4"/>
                      <a:stretch>
                        <a:fillRect/>
                      </a:stretch>
                    </p:blipFill>
                    <p:spPr>
                      <a:xfrm>
                        <a:off x="2640207" y="3316511"/>
                        <a:ext cx="5875143" cy="3417567"/>
                      </a:xfrm>
                      <a:prstGeom prst="rect">
                        <a:avLst/>
                      </a:prstGeom>
                    </p:spPr>
                  </p:pic>
                </p:oleObj>
              </mc:Fallback>
            </mc:AlternateContent>
          </a:graphicData>
        </a:graphic>
      </p:graphicFrame>
    </p:spTree>
    <p:extLst>
      <p:ext uri="{BB962C8B-B14F-4D97-AF65-F5344CB8AC3E}">
        <p14:creationId xmlns:p14="http://schemas.microsoft.com/office/powerpoint/2010/main" val="1639467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lstStyle/>
          <a:p>
            <a:br>
              <a:rPr lang="en-GB" dirty="0"/>
            </a:br>
            <a:r>
              <a:rPr lang="en-GB" dirty="0"/>
              <a:t>  </a:t>
            </a:r>
            <a:r>
              <a:rPr lang="en-GB" b="1" dirty="0"/>
              <a:t>2. </a:t>
            </a:r>
            <a:r>
              <a:rPr lang="sk-SK" b="1" dirty="0"/>
              <a:t>Diskový spektrometer</a:t>
            </a:r>
            <a:r>
              <a:rPr lang="en-GB" b="1" dirty="0"/>
              <a:t> </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69"/>
            <a:ext cx="7886700" cy="3225347"/>
          </a:xfrm>
        </p:spPr>
        <p:txBody>
          <a:bodyPr>
            <a:normAutofit/>
          </a:bodyPr>
          <a:lstStyle/>
          <a:p>
            <a:r>
              <a:rPr lang="en-GB" dirty="0" err="1"/>
              <a:t>Čo</a:t>
            </a:r>
            <a:r>
              <a:rPr lang="en-GB" dirty="0"/>
              <a:t> s </a:t>
            </a:r>
            <a:r>
              <a:rPr lang="en-GB" dirty="0" err="1"/>
              <a:t>úlohou</a:t>
            </a:r>
            <a:r>
              <a:rPr lang="en-GB" dirty="0"/>
              <a:t>?</a:t>
            </a:r>
          </a:p>
          <a:p>
            <a:pPr lvl="1"/>
            <a:r>
              <a:rPr lang="en-GB" dirty="0" err="1"/>
              <a:t>Postaviť</a:t>
            </a:r>
            <a:r>
              <a:rPr lang="en-GB" dirty="0"/>
              <a:t> </a:t>
            </a:r>
            <a:r>
              <a:rPr lang="en-GB" dirty="0" err="1"/>
              <a:t>vlastný</a:t>
            </a:r>
            <a:r>
              <a:rPr lang="en-GB" dirty="0"/>
              <a:t> </a:t>
            </a:r>
            <a:r>
              <a:rPr lang="en-GB" dirty="0" err="1"/>
              <a:t>spektrometer</a:t>
            </a:r>
            <a:endParaRPr lang="en-GB" dirty="0"/>
          </a:p>
          <a:p>
            <a:pPr lvl="1"/>
            <a:r>
              <a:rPr lang="en-GB" dirty="0" err="1"/>
              <a:t>Skúsiť</a:t>
            </a:r>
            <a:r>
              <a:rPr lang="en-GB" dirty="0"/>
              <a:t> </a:t>
            </a:r>
            <a:r>
              <a:rPr lang="en-GB" dirty="0" err="1"/>
              <a:t>meniť</a:t>
            </a:r>
            <a:r>
              <a:rPr lang="en-GB" dirty="0"/>
              <a:t> </a:t>
            </a:r>
            <a:r>
              <a:rPr lang="en-GB" dirty="0" err="1"/>
              <a:t>veľkosť</a:t>
            </a:r>
            <a:r>
              <a:rPr lang="en-GB" dirty="0"/>
              <a:t> </a:t>
            </a:r>
            <a:r>
              <a:rPr lang="en-GB" dirty="0" err="1"/>
              <a:t>clony</a:t>
            </a:r>
            <a:r>
              <a:rPr lang="en-GB" dirty="0"/>
              <a:t> </a:t>
            </a:r>
            <a:r>
              <a:rPr lang="en-GB" dirty="0" err="1"/>
              <a:t>pred</a:t>
            </a:r>
            <a:r>
              <a:rPr lang="en-GB" dirty="0"/>
              <a:t> </a:t>
            </a:r>
            <a:r>
              <a:rPr lang="en-GB" dirty="0" err="1"/>
              <a:t>vstupným</a:t>
            </a:r>
            <a:r>
              <a:rPr lang="en-GB" dirty="0"/>
              <a:t> </a:t>
            </a:r>
            <a:r>
              <a:rPr lang="en-GB" dirty="0" err="1"/>
              <a:t>objektívom</a:t>
            </a:r>
            <a:r>
              <a:rPr lang="en-GB" dirty="0"/>
              <a:t>, </a:t>
            </a:r>
            <a:r>
              <a:rPr lang="en-GB" dirty="0" err="1"/>
              <a:t>clonu</a:t>
            </a:r>
            <a:r>
              <a:rPr lang="en-GB" dirty="0"/>
              <a:t> </a:t>
            </a:r>
            <a:r>
              <a:rPr lang="en-GB" dirty="0" err="1"/>
              <a:t>fotoaparátu</a:t>
            </a:r>
            <a:r>
              <a:rPr lang="en-GB" dirty="0"/>
              <a:t>, </a:t>
            </a:r>
            <a:r>
              <a:rPr lang="en-GB" dirty="0" err="1"/>
              <a:t>zaostrenie</a:t>
            </a:r>
            <a:r>
              <a:rPr lang="en-GB" dirty="0"/>
              <a:t> </a:t>
            </a:r>
            <a:r>
              <a:rPr lang="en-GB" dirty="0" err="1"/>
              <a:t>fotoaparátu</a:t>
            </a:r>
            <a:r>
              <a:rPr lang="en-GB" dirty="0"/>
              <a:t>, … s </a:t>
            </a:r>
            <a:r>
              <a:rPr lang="en-GB" dirty="0" err="1"/>
              <a:t>cieľom</a:t>
            </a:r>
            <a:r>
              <a:rPr lang="en-GB" dirty="0"/>
              <a:t> </a:t>
            </a:r>
            <a:r>
              <a:rPr lang="en-GB" dirty="0" err="1"/>
              <a:t>dosiahnuť</a:t>
            </a:r>
            <a:r>
              <a:rPr lang="en-GB" dirty="0"/>
              <a:t> </a:t>
            </a:r>
            <a:r>
              <a:rPr lang="en-GB" dirty="0" err="1"/>
              <a:t>čo</a:t>
            </a:r>
            <a:r>
              <a:rPr lang="en-GB" dirty="0"/>
              <a:t> </a:t>
            </a:r>
            <a:r>
              <a:rPr lang="en-GB" dirty="0" err="1"/>
              <a:t>najlepšie</a:t>
            </a:r>
            <a:r>
              <a:rPr lang="en-GB" dirty="0"/>
              <a:t> </a:t>
            </a:r>
            <a:r>
              <a:rPr lang="en-GB" dirty="0" err="1"/>
              <a:t>rozlíšenie</a:t>
            </a:r>
            <a:endParaRPr lang="en-GB" dirty="0"/>
          </a:p>
          <a:p>
            <a:pPr lvl="1"/>
            <a:r>
              <a:rPr lang="en-GB" dirty="0" err="1"/>
              <a:t>Nakalibrovať</a:t>
            </a:r>
            <a:r>
              <a:rPr lang="en-GB" dirty="0"/>
              <a:t> </a:t>
            </a:r>
            <a:r>
              <a:rPr lang="en-GB" dirty="0" err="1"/>
              <a:t>aspoň</a:t>
            </a:r>
            <a:r>
              <a:rPr lang="en-GB" dirty="0"/>
              <a:t> </a:t>
            </a:r>
            <a:r>
              <a:rPr lang="en-GB" dirty="0" err="1"/>
              <a:t>vlnové</a:t>
            </a:r>
            <a:r>
              <a:rPr lang="en-GB" dirty="0"/>
              <a:t> </a:t>
            </a:r>
            <a:r>
              <a:rPr lang="en-GB" dirty="0" err="1"/>
              <a:t>dĺžky</a:t>
            </a:r>
            <a:r>
              <a:rPr lang="en-GB" dirty="0"/>
              <a:t> </a:t>
            </a:r>
            <a:r>
              <a:rPr lang="en-GB" dirty="0" err="1"/>
              <a:t>pomocou</a:t>
            </a:r>
            <a:r>
              <a:rPr lang="en-GB" dirty="0"/>
              <a:t> </a:t>
            </a:r>
            <a:r>
              <a:rPr lang="en-GB" dirty="0" err="1"/>
              <a:t>zdroja</a:t>
            </a:r>
            <a:r>
              <a:rPr lang="en-GB" dirty="0"/>
              <a:t> s </a:t>
            </a:r>
            <a:r>
              <a:rPr lang="en-GB" dirty="0" err="1"/>
              <a:t>čiarovým</a:t>
            </a:r>
            <a:r>
              <a:rPr lang="en-GB" dirty="0"/>
              <a:t> </a:t>
            </a:r>
            <a:r>
              <a:rPr lang="en-GB" dirty="0" err="1"/>
              <a:t>spektrom</a:t>
            </a:r>
            <a:r>
              <a:rPr lang="en-GB" dirty="0"/>
              <a:t> (</a:t>
            </a:r>
            <a:r>
              <a:rPr lang="en-GB" dirty="0" err="1"/>
              <a:t>fluorescenčné</a:t>
            </a:r>
            <a:r>
              <a:rPr lang="en-GB" dirty="0"/>
              <a:t> “</a:t>
            </a:r>
            <a:r>
              <a:rPr lang="en-GB" dirty="0" err="1"/>
              <a:t>úsporné</a:t>
            </a:r>
            <a:r>
              <a:rPr lang="en-GB" dirty="0"/>
              <a:t>” </a:t>
            </a:r>
            <a:r>
              <a:rPr lang="en-GB" dirty="0" err="1"/>
              <a:t>žiarivky</a:t>
            </a:r>
            <a:r>
              <a:rPr lang="en-GB" dirty="0"/>
              <a:t> a </a:t>
            </a:r>
            <a:r>
              <a:rPr lang="en-GB" dirty="0" err="1"/>
              <a:t>podobne</a:t>
            </a:r>
            <a:r>
              <a:rPr lang="en-GB" dirty="0"/>
              <a:t>)</a:t>
            </a:r>
          </a:p>
          <a:p>
            <a:pPr lvl="1"/>
            <a:r>
              <a:rPr lang="en-GB" dirty="0" err="1"/>
              <a:t>Potlačiť</a:t>
            </a:r>
            <a:r>
              <a:rPr lang="en-GB" dirty="0"/>
              <a:t> </a:t>
            </a:r>
            <a:r>
              <a:rPr lang="en-GB" dirty="0" err="1"/>
              <a:t>aberácie</a:t>
            </a:r>
            <a:r>
              <a:rPr lang="en-GB" dirty="0"/>
              <a:t> (</a:t>
            </a:r>
            <a:r>
              <a:rPr lang="en-GB" dirty="0" err="1"/>
              <a:t>chyby</a:t>
            </a:r>
            <a:r>
              <a:rPr lang="en-GB" dirty="0"/>
              <a:t>), </a:t>
            </a:r>
            <a:r>
              <a:rPr lang="en-GB" dirty="0" err="1"/>
              <a:t>napríklad</a:t>
            </a:r>
            <a:r>
              <a:rPr lang="en-GB" dirty="0"/>
              <a:t> </a:t>
            </a:r>
            <a:r>
              <a:rPr lang="en-GB" dirty="0" err="1"/>
              <a:t>rozptýlené</a:t>
            </a:r>
            <a:r>
              <a:rPr lang="en-GB" dirty="0"/>
              <a:t> </a:t>
            </a:r>
            <a:r>
              <a:rPr lang="en-GB" dirty="0" err="1"/>
              <a:t>svetlo</a:t>
            </a:r>
            <a:r>
              <a:rPr lang="en-GB" dirty="0"/>
              <a:t>, </a:t>
            </a:r>
            <a:r>
              <a:rPr lang="en-GB" dirty="0" err="1"/>
              <a:t>nezaostrenie</a:t>
            </a:r>
            <a:r>
              <a:rPr lang="en-GB" dirty="0"/>
              <a:t> </a:t>
            </a:r>
            <a:r>
              <a:rPr lang="en-GB" dirty="0" err="1"/>
              <a:t>spektra</a:t>
            </a:r>
            <a:r>
              <a:rPr lang="en-GB" dirty="0"/>
              <a:t> </a:t>
            </a:r>
            <a:r>
              <a:rPr lang="en-GB" dirty="0" err="1"/>
              <a:t>alebo</a:t>
            </a:r>
            <a:r>
              <a:rPr lang="en-GB" dirty="0"/>
              <a:t> </a:t>
            </a:r>
            <a:r>
              <a:rPr lang="en-GB" dirty="0" err="1"/>
              <a:t>jeho</a:t>
            </a:r>
            <a:r>
              <a:rPr lang="en-GB" dirty="0"/>
              <a:t> </a:t>
            </a:r>
            <a:r>
              <a:rPr lang="en-GB" dirty="0" err="1"/>
              <a:t>časti</a:t>
            </a:r>
            <a:r>
              <a:rPr lang="en-GB" dirty="0"/>
              <a:t>, … </a:t>
            </a:r>
            <a:r>
              <a:rPr lang="en-GB" dirty="0" err="1"/>
              <a:t>Nie</a:t>
            </a:r>
            <a:r>
              <a:rPr lang="en-GB" dirty="0"/>
              <a:t> </a:t>
            </a:r>
            <a:r>
              <a:rPr lang="en-GB" dirty="0" err="1"/>
              <a:t>zakrivenie</a:t>
            </a:r>
            <a:r>
              <a:rPr lang="en-GB" dirty="0"/>
              <a:t> </a:t>
            </a:r>
            <a:r>
              <a:rPr lang="en-GB" dirty="0" err="1"/>
              <a:t>čiar</a:t>
            </a:r>
            <a:r>
              <a:rPr lang="en-GB" dirty="0"/>
              <a:t> </a:t>
            </a:r>
            <a:r>
              <a:rPr lang="en-GB" dirty="0" err="1"/>
              <a:t>na</a:t>
            </a:r>
            <a:r>
              <a:rPr lang="en-GB" dirty="0"/>
              <a:t> </a:t>
            </a:r>
            <a:r>
              <a:rPr lang="en-GB" dirty="0" err="1"/>
              <a:t>fotke</a:t>
            </a:r>
            <a:r>
              <a:rPr lang="en-GB" dirty="0"/>
              <a:t> – data </a:t>
            </a:r>
            <a:r>
              <a:rPr lang="en-GB" dirty="0" err="1"/>
              <a:t>sa</a:t>
            </a:r>
            <a:r>
              <a:rPr lang="en-GB" dirty="0"/>
              <a:t> </a:t>
            </a:r>
            <a:r>
              <a:rPr lang="en-GB" dirty="0" err="1"/>
              <a:t>dajú</a:t>
            </a:r>
            <a:r>
              <a:rPr lang="en-GB" dirty="0"/>
              <a:t> </a:t>
            </a:r>
            <a:r>
              <a:rPr lang="en-GB" dirty="0" err="1"/>
              <a:t>presne</a:t>
            </a:r>
            <a:r>
              <a:rPr lang="en-GB" dirty="0"/>
              <a:t> </a:t>
            </a:r>
            <a:r>
              <a:rPr lang="en-GB" dirty="0" err="1"/>
              <a:t>extrahovať</a:t>
            </a:r>
            <a:r>
              <a:rPr lang="en-GB" dirty="0"/>
              <a:t> </a:t>
            </a:r>
            <a:r>
              <a:rPr lang="en-GB" dirty="0" err="1"/>
              <a:t>aj</a:t>
            </a:r>
            <a:r>
              <a:rPr lang="en-GB" dirty="0"/>
              <a:t> zo </a:t>
            </a:r>
            <a:r>
              <a:rPr lang="en-GB" dirty="0" err="1"/>
              <a:t>zakrivených</a:t>
            </a:r>
            <a:r>
              <a:rPr lang="en-GB" dirty="0"/>
              <a:t> </a:t>
            </a:r>
            <a:r>
              <a:rPr lang="en-GB" dirty="0" err="1"/>
              <a:t>čiar</a:t>
            </a:r>
            <a:r>
              <a:rPr lang="en-GB" dirty="0"/>
              <a:t>.</a:t>
            </a:r>
          </a:p>
          <a:p>
            <a:pPr lvl="1"/>
            <a:r>
              <a:rPr lang="en-GB" dirty="0" err="1"/>
              <a:t>Nájsť</a:t>
            </a:r>
            <a:r>
              <a:rPr lang="en-GB" dirty="0"/>
              <a:t> </a:t>
            </a:r>
            <a:r>
              <a:rPr lang="en-GB" dirty="0" err="1"/>
              <a:t>alebo</a:t>
            </a:r>
            <a:r>
              <a:rPr lang="en-GB" dirty="0"/>
              <a:t> </a:t>
            </a:r>
            <a:r>
              <a:rPr lang="en-GB" dirty="0" err="1"/>
              <a:t>napísať</a:t>
            </a:r>
            <a:r>
              <a:rPr lang="en-GB" dirty="0"/>
              <a:t> </a:t>
            </a:r>
            <a:r>
              <a:rPr lang="en-GB" dirty="0" err="1"/>
              <a:t>vlastný</a:t>
            </a:r>
            <a:r>
              <a:rPr lang="en-GB" dirty="0"/>
              <a:t> program </a:t>
            </a:r>
            <a:r>
              <a:rPr lang="en-GB" dirty="0" err="1"/>
              <a:t>na</a:t>
            </a:r>
            <a:r>
              <a:rPr lang="en-GB" dirty="0"/>
              <a:t> </a:t>
            </a:r>
            <a:r>
              <a:rPr lang="en-GB" dirty="0" err="1"/>
              <a:t>korekcie</a:t>
            </a:r>
            <a:r>
              <a:rPr lang="en-GB" dirty="0"/>
              <a:t> a </a:t>
            </a:r>
            <a:r>
              <a:rPr lang="en-GB" dirty="0" err="1"/>
              <a:t>na</a:t>
            </a:r>
            <a:r>
              <a:rPr lang="en-GB" dirty="0"/>
              <a:t> </a:t>
            </a:r>
            <a:r>
              <a:rPr lang="en-GB" dirty="0" err="1"/>
              <a:t>extrakciu</a:t>
            </a:r>
            <a:r>
              <a:rPr lang="en-GB" dirty="0"/>
              <a:t> </a:t>
            </a:r>
            <a:r>
              <a:rPr lang="en-GB" dirty="0" err="1"/>
              <a:t>spektra</a:t>
            </a:r>
            <a:endParaRPr lang="en-GB" dirty="0"/>
          </a:p>
          <a:p>
            <a:pPr lvl="1"/>
            <a:r>
              <a:rPr lang="en-GB" dirty="0" err="1"/>
              <a:t>Vyhodnotiť</a:t>
            </a:r>
            <a:r>
              <a:rPr lang="en-GB" dirty="0"/>
              <a:t> </a:t>
            </a:r>
            <a:r>
              <a:rPr lang="en-GB" dirty="0" err="1"/>
              <a:t>rozlíšenie</a:t>
            </a:r>
            <a:r>
              <a:rPr lang="en-GB" dirty="0"/>
              <a:t> (</a:t>
            </a:r>
            <a:r>
              <a:rPr lang="en-GB" dirty="0" err="1"/>
              <a:t>polšírka</a:t>
            </a:r>
            <a:r>
              <a:rPr lang="en-GB" dirty="0"/>
              <a:t> </a:t>
            </a:r>
            <a:r>
              <a:rPr lang="en-GB" dirty="0" err="1"/>
              <a:t>spektrálnej</a:t>
            </a:r>
            <a:r>
              <a:rPr lang="en-GB" dirty="0"/>
              <a:t> </a:t>
            </a:r>
            <a:r>
              <a:rPr lang="en-GB" dirty="0" err="1"/>
              <a:t>čiary</a:t>
            </a:r>
            <a:r>
              <a:rPr lang="en-GB" dirty="0"/>
              <a:t>)</a:t>
            </a:r>
          </a:p>
          <a:p>
            <a:pPr lvl="2"/>
            <a:endParaRPr lang="en-GB" dirty="0"/>
          </a:p>
          <a:p>
            <a:pPr lvl="1"/>
            <a:endParaRPr lang="en-GB" dirty="0"/>
          </a:p>
          <a:p>
            <a:pPr marL="0" indent="0">
              <a:buNone/>
            </a:pPr>
            <a:endParaRPr lang="sk-SK" dirty="0">
              <a:solidFill>
                <a:srgbClr val="FF0000"/>
              </a:solidFill>
            </a:endParaRPr>
          </a:p>
        </p:txBody>
      </p:sp>
      <p:pic>
        <p:nvPicPr>
          <p:cNvPr id="5" name="Picture 4">
            <a:extLst>
              <a:ext uri="{FF2B5EF4-FFF2-40B4-BE49-F238E27FC236}">
                <a16:creationId xmlns:a16="http://schemas.microsoft.com/office/drawing/2014/main" id="{1A3200B8-411C-4D39-B33C-56783C634DF7}"/>
              </a:ext>
            </a:extLst>
          </p:cNvPr>
          <p:cNvPicPr>
            <a:picLocks noChangeAspect="1"/>
          </p:cNvPicPr>
          <p:nvPr/>
        </p:nvPicPr>
        <p:blipFill rotWithShape="1">
          <a:blip r:embed="rId2"/>
          <a:srcRect l="5774" t="12006" r="6738" b="5150"/>
          <a:stretch/>
        </p:blipFill>
        <p:spPr>
          <a:xfrm>
            <a:off x="2705877" y="4752391"/>
            <a:ext cx="3949959" cy="2034073"/>
          </a:xfrm>
          <a:prstGeom prst="rect">
            <a:avLst/>
          </a:prstGeom>
        </p:spPr>
      </p:pic>
    </p:spTree>
    <p:extLst>
      <p:ext uri="{BB962C8B-B14F-4D97-AF65-F5344CB8AC3E}">
        <p14:creationId xmlns:p14="http://schemas.microsoft.com/office/powerpoint/2010/main" val="2249477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hlinkClick r:id="rId2" action="ppaction://hlinkfile"/>
            <a:extLst>
              <a:ext uri="{FF2B5EF4-FFF2-40B4-BE49-F238E27FC236}">
                <a16:creationId xmlns:a16="http://schemas.microsoft.com/office/drawing/2014/main" id="{CF97CC3E-AB04-4B6F-8CA3-44CAE56B96DC}"/>
              </a:ext>
            </a:extLst>
          </p:cNvPr>
          <p:cNvPicPr>
            <a:picLocks noChangeAspect="1"/>
          </p:cNvPicPr>
          <p:nvPr/>
        </p:nvPicPr>
        <p:blipFill>
          <a:blip r:embed="rId3"/>
          <a:srcRect l="21917" r="36576" b="-1"/>
          <a:stretch>
            <a:fillRect/>
          </a:stretch>
        </p:blipFill>
        <p:spPr>
          <a:xfrm>
            <a:off x="1891767" y="10"/>
            <a:ext cx="7252231"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a:xfrm>
            <a:off x="259102" y="396227"/>
            <a:ext cx="3265326" cy="1899912"/>
          </a:xfrm>
        </p:spPr>
        <p:txBody>
          <a:bodyPr>
            <a:normAutofit/>
          </a:bodyPr>
          <a:lstStyle/>
          <a:p>
            <a:br>
              <a:rPr lang="en-GB" sz="3500" dirty="0"/>
            </a:br>
            <a:r>
              <a:rPr lang="en-GB" sz="3500" dirty="0"/>
              <a:t>  </a:t>
            </a:r>
            <a:r>
              <a:rPr lang="sk-SK" sz="3500" b="1" dirty="0"/>
              <a:t>3. Slimačia guľa</a:t>
            </a:r>
            <a:endParaRPr lang="en-GB" sz="3500"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2434201"/>
            <a:ext cx="3047611" cy="3742762"/>
          </a:xfrm>
        </p:spPr>
        <p:txBody>
          <a:bodyPr>
            <a:normAutofit/>
          </a:bodyPr>
          <a:lstStyle/>
          <a:p>
            <a:r>
              <a:rPr lang="sk-SK" sz="1800" dirty="0"/>
              <a:t>Vo vnútri dutej gule sa nachádza ťažká guľôčka a trocha viskóznej kvapaliny. Kotúľanie takejto gule po naklonenej rovine bude nerovnomerné a prekvapivo pomalé. Vysvetlite a preskúmajte tento jav.</a:t>
            </a:r>
            <a:endParaRPr lang="en-GB" sz="1800" dirty="0"/>
          </a:p>
          <a:p>
            <a:endParaRPr lang="en-GB" sz="1800" dirty="0"/>
          </a:p>
          <a:p>
            <a:pPr marL="0" indent="0">
              <a:buNone/>
            </a:pPr>
            <a:r>
              <a:rPr lang="en-GB" sz="1800" dirty="0">
                <a:hlinkClick r:id="rId4"/>
              </a:rPr>
              <a:t>https://www.youtube.com/watch?v=BgoH36djBmc</a:t>
            </a:r>
            <a:r>
              <a:rPr lang="en-GB" sz="1800" dirty="0"/>
              <a:t> </a:t>
            </a:r>
          </a:p>
          <a:p>
            <a:pPr lvl="1"/>
            <a:endParaRPr lang="en-GB" sz="1300" dirty="0"/>
          </a:p>
          <a:p>
            <a:pPr marL="0" indent="0">
              <a:buNone/>
            </a:pPr>
            <a:endParaRPr lang="sk-SK" sz="1300" dirty="0"/>
          </a:p>
        </p:txBody>
      </p:sp>
    </p:spTree>
    <p:extLst>
      <p:ext uri="{BB962C8B-B14F-4D97-AF65-F5344CB8AC3E}">
        <p14:creationId xmlns:p14="http://schemas.microsoft.com/office/powerpoint/2010/main" val="4184092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lstStyle/>
          <a:p>
            <a:br>
              <a:rPr lang="en-GB" dirty="0"/>
            </a:br>
            <a:r>
              <a:rPr lang="en-GB" dirty="0"/>
              <a:t>  </a:t>
            </a:r>
            <a:r>
              <a:rPr lang="sk-SK" b="1" dirty="0"/>
              <a:t>3. Slimačia guľa</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70"/>
            <a:ext cx="7886700" cy="4736906"/>
          </a:xfrm>
        </p:spPr>
        <p:txBody>
          <a:bodyPr>
            <a:normAutofit/>
          </a:bodyPr>
          <a:lstStyle/>
          <a:p>
            <a:r>
              <a:rPr lang="en-GB" dirty="0" err="1"/>
              <a:t>Dva</a:t>
            </a:r>
            <a:r>
              <a:rPr lang="en-GB" dirty="0"/>
              <a:t> </a:t>
            </a:r>
            <a:r>
              <a:rPr lang="en-GB" dirty="0" err="1"/>
              <a:t>druhy</a:t>
            </a:r>
            <a:r>
              <a:rPr lang="en-GB" dirty="0"/>
              <a:t> “</a:t>
            </a:r>
            <a:r>
              <a:rPr lang="en-GB" dirty="0" err="1"/>
              <a:t>slimačích</a:t>
            </a:r>
            <a:r>
              <a:rPr lang="en-GB" dirty="0"/>
              <a:t> </a:t>
            </a:r>
            <a:r>
              <a:rPr lang="en-GB" dirty="0" err="1"/>
              <a:t>gulí</a:t>
            </a:r>
            <a:r>
              <a:rPr lang="en-GB" dirty="0"/>
              <a:t>”</a:t>
            </a:r>
          </a:p>
          <a:p>
            <a:pPr lvl="1"/>
            <a:r>
              <a:rPr lang="en-GB" dirty="0" err="1"/>
              <a:t>Naplnená</a:t>
            </a:r>
            <a:r>
              <a:rPr lang="en-GB" dirty="0"/>
              <a:t> </a:t>
            </a:r>
            <a:r>
              <a:rPr lang="en-GB" dirty="0" err="1"/>
              <a:t>čiastočne</a:t>
            </a:r>
            <a:r>
              <a:rPr lang="en-GB" dirty="0"/>
              <a:t> </a:t>
            </a:r>
            <a:r>
              <a:rPr lang="en-GB" dirty="0" err="1"/>
              <a:t>iba</a:t>
            </a:r>
            <a:r>
              <a:rPr lang="en-GB" dirty="0"/>
              <a:t> </a:t>
            </a:r>
            <a:r>
              <a:rPr lang="en-GB" dirty="0" err="1"/>
              <a:t>viskóznou</a:t>
            </a:r>
            <a:r>
              <a:rPr lang="en-GB" dirty="0"/>
              <a:t> </a:t>
            </a:r>
            <a:r>
              <a:rPr lang="en-GB" dirty="0" err="1"/>
              <a:t>kvapalinou</a:t>
            </a:r>
            <a:r>
              <a:rPr lang="en-GB" dirty="0"/>
              <a:t> – </a:t>
            </a:r>
            <a:r>
              <a:rPr lang="en-GB" dirty="0" err="1"/>
              <a:t>rovnomerný</a:t>
            </a:r>
            <a:r>
              <a:rPr lang="en-GB" dirty="0"/>
              <a:t> </a:t>
            </a:r>
            <a:r>
              <a:rPr lang="en-GB" dirty="0" err="1"/>
              <a:t>pomalý</a:t>
            </a:r>
            <a:r>
              <a:rPr lang="en-GB" dirty="0"/>
              <a:t> </a:t>
            </a:r>
            <a:r>
              <a:rPr lang="en-GB" dirty="0" err="1"/>
              <a:t>pohyb</a:t>
            </a:r>
            <a:br>
              <a:rPr lang="en-GB" dirty="0"/>
            </a:br>
            <a:r>
              <a:rPr lang="en-GB" dirty="0">
                <a:hlinkClick r:id="rId3"/>
              </a:rPr>
              <a:t>https://www.youtube.com/watch?v=vgUt7LVIdWU</a:t>
            </a:r>
            <a:r>
              <a:rPr lang="en-GB" dirty="0"/>
              <a:t> - </a:t>
            </a:r>
            <a:r>
              <a:rPr lang="en-GB" dirty="0">
                <a:hlinkClick r:id="rId4" action="ppaction://hlinkfile"/>
              </a:rPr>
              <a:t>video</a:t>
            </a:r>
            <a:endParaRPr lang="en-GB" dirty="0"/>
          </a:p>
          <a:p>
            <a:pPr lvl="1"/>
            <a:r>
              <a:rPr lang="en-GB" dirty="0" err="1"/>
              <a:t>Okrem</a:t>
            </a:r>
            <a:r>
              <a:rPr lang="en-GB" dirty="0"/>
              <a:t> </a:t>
            </a:r>
            <a:r>
              <a:rPr lang="en-GB" dirty="0" err="1"/>
              <a:t>viskóznej</a:t>
            </a:r>
            <a:r>
              <a:rPr lang="en-GB" dirty="0"/>
              <a:t> </a:t>
            </a:r>
            <a:r>
              <a:rPr lang="en-GB" dirty="0" err="1"/>
              <a:t>kvapaliny</a:t>
            </a:r>
            <a:r>
              <a:rPr lang="en-GB" dirty="0"/>
              <a:t> je </a:t>
            </a:r>
            <a:r>
              <a:rPr lang="en-GB" dirty="0" err="1"/>
              <a:t>vovnútri</a:t>
            </a:r>
            <a:r>
              <a:rPr lang="en-GB" dirty="0"/>
              <a:t> </a:t>
            </a:r>
            <a:r>
              <a:rPr lang="en-GB" dirty="0" err="1"/>
              <a:t>aj</a:t>
            </a:r>
            <a:r>
              <a:rPr lang="en-GB" dirty="0"/>
              <a:t> </a:t>
            </a:r>
            <a:r>
              <a:rPr lang="en-GB" dirty="0" err="1"/>
              <a:t>ťažká</a:t>
            </a:r>
            <a:r>
              <a:rPr lang="en-GB" dirty="0"/>
              <a:t> </a:t>
            </a:r>
            <a:r>
              <a:rPr lang="en-GB" dirty="0" err="1"/>
              <a:t>gulička</a:t>
            </a:r>
            <a:r>
              <a:rPr lang="en-GB" dirty="0"/>
              <a:t> – </a:t>
            </a:r>
            <a:r>
              <a:rPr lang="en-GB" dirty="0" err="1"/>
              <a:t>nerovnomerný</a:t>
            </a:r>
            <a:r>
              <a:rPr lang="en-GB" dirty="0"/>
              <a:t> </a:t>
            </a:r>
            <a:r>
              <a:rPr lang="en-GB" dirty="0" err="1"/>
              <a:t>pohyb</a:t>
            </a:r>
            <a:br>
              <a:rPr lang="en-GB" dirty="0"/>
            </a:br>
            <a:r>
              <a:rPr lang="en-GB" dirty="0">
                <a:hlinkClick r:id="rId5"/>
              </a:rPr>
              <a:t>https://www.youtube.com/watch?v=BgoH36djBmc</a:t>
            </a:r>
            <a:r>
              <a:rPr lang="en-GB" dirty="0"/>
              <a:t> – </a:t>
            </a:r>
            <a:r>
              <a:rPr lang="en-GB" dirty="0">
                <a:hlinkClick r:id="rId6" action="ppaction://hlinkfile"/>
              </a:rPr>
              <a:t>video</a:t>
            </a:r>
            <a:r>
              <a:rPr lang="en-GB" dirty="0"/>
              <a:t>, </a:t>
            </a:r>
            <a:r>
              <a:rPr lang="en-GB" dirty="0">
                <a:hlinkClick r:id="rId7"/>
              </a:rPr>
              <a:t>https://www.youtube.com/watch?v=7PJra5XVRkc</a:t>
            </a:r>
            <a:r>
              <a:rPr lang="en-GB" dirty="0"/>
              <a:t> </a:t>
            </a:r>
          </a:p>
          <a:p>
            <a:r>
              <a:rPr lang="en-GB" dirty="0" err="1"/>
              <a:t>Princíp</a:t>
            </a:r>
            <a:r>
              <a:rPr lang="en-GB" dirty="0"/>
              <a:t>: </a:t>
            </a:r>
            <a:r>
              <a:rPr lang="en-GB" dirty="0" err="1"/>
              <a:t>kotúľaniu</a:t>
            </a:r>
            <a:r>
              <a:rPr lang="en-GB" dirty="0"/>
              <a:t> </a:t>
            </a:r>
            <a:r>
              <a:rPr lang="en-GB" dirty="0" err="1"/>
              <a:t>vnútornej</a:t>
            </a:r>
            <a:r>
              <a:rPr lang="en-GB" dirty="0"/>
              <a:t> </a:t>
            </a:r>
            <a:r>
              <a:rPr lang="en-GB" dirty="0" err="1"/>
              <a:t>guľôčky</a:t>
            </a:r>
            <a:r>
              <a:rPr lang="en-GB" dirty="0"/>
              <a:t> </a:t>
            </a:r>
            <a:r>
              <a:rPr lang="en-GB" dirty="0" err="1"/>
              <a:t>bráni</a:t>
            </a:r>
            <a:r>
              <a:rPr lang="en-GB" dirty="0"/>
              <a:t> </a:t>
            </a:r>
            <a:r>
              <a:rPr lang="en-GB" dirty="0" err="1"/>
              <a:t>viskozita</a:t>
            </a:r>
            <a:r>
              <a:rPr lang="en-GB" dirty="0"/>
              <a:t> </a:t>
            </a:r>
            <a:r>
              <a:rPr lang="en-GB" dirty="0" err="1"/>
              <a:t>kvapaliny</a:t>
            </a:r>
            <a:endParaRPr lang="en-GB" dirty="0"/>
          </a:p>
          <a:p>
            <a:endParaRPr lang="en-GB" dirty="0"/>
          </a:p>
          <a:p>
            <a:pPr marL="0" indent="0">
              <a:buNone/>
            </a:pPr>
            <a:endParaRPr lang="sk-SK" dirty="0">
              <a:solidFill>
                <a:srgbClr val="FF0000"/>
              </a:solidFill>
            </a:endParaRPr>
          </a:p>
        </p:txBody>
      </p:sp>
      <p:pic>
        <p:nvPicPr>
          <p:cNvPr id="6" name="Picture 5">
            <a:extLst>
              <a:ext uri="{FF2B5EF4-FFF2-40B4-BE49-F238E27FC236}">
                <a16:creationId xmlns:a16="http://schemas.microsoft.com/office/drawing/2014/main" id="{4607263B-CA90-43A2-AC2E-5BA0292E5BD0}"/>
              </a:ext>
            </a:extLst>
          </p:cNvPr>
          <p:cNvPicPr>
            <a:picLocks noChangeAspect="1"/>
          </p:cNvPicPr>
          <p:nvPr/>
        </p:nvPicPr>
        <p:blipFill rotWithShape="1">
          <a:blip r:embed="rId8"/>
          <a:srcRect t="9563"/>
          <a:stretch/>
        </p:blipFill>
        <p:spPr>
          <a:xfrm>
            <a:off x="2417466" y="3987282"/>
            <a:ext cx="3690974" cy="2852067"/>
          </a:xfrm>
          <a:prstGeom prst="rect">
            <a:avLst/>
          </a:prstGeom>
        </p:spPr>
      </p:pic>
    </p:spTree>
    <p:extLst>
      <p:ext uri="{BB962C8B-B14F-4D97-AF65-F5344CB8AC3E}">
        <p14:creationId xmlns:p14="http://schemas.microsoft.com/office/powerpoint/2010/main" val="241353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lstStyle/>
          <a:p>
            <a:br>
              <a:rPr lang="en-GB" dirty="0"/>
            </a:br>
            <a:r>
              <a:rPr lang="en-GB" dirty="0"/>
              <a:t> </a:t>
            </a:r>
            <a:r>
              <a:rPr lang="sk-SK" b="1" dirty="0"/>
              <a:t>3. Slimačia guľa</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69"/>
            <a:ext cx="7886700" cy="4743127"/>
          </a:xfrm>
        </p:spPr>
        <p:txBody>
          <a:bodyPr>
            <a:normAutofit/>
          </a:bodyPr>
          <a:lstStyle/>
          <a:p>
            <a:r>
              <a:rPr lang="en-GB" dirty="0" err="1"/>
              <a:t>Čo</a:t>
            </a:r>
            <a:r>
              <a:rPr lang="en-GB" dirty="0"/>
              <a:t> s </a:t>
            </a:r>
            <a:r>
              <a:rPr lang="en-GB" dirty="0" err="1"/>
              <a:t>úlohou</a:t>
            </a:r>
            <a:r>
              <a:rPr lang="en-GB" dirty="0"/>
              <a:t>?</a:t>
            </a:r>
          </a:p>
          <a:p>
            <a:pPr lvl="1"/>
            <a:r>
              <a:rPr lang="en-GB" dirty="0" err="1"/>
              <a:t>Vyrobiť</a:t>
            </a:r>
            <a:r>
              <a:rPr lang="en-GB" dirty="0"/>
              <a:t> (</a:t>
            </a:r>
            <a:r>
              <a:rPr lang="en-GB" dirty="0" err="1"/>
              <a:t>zohnať</a:t>
            </a:r>
            <a:r>
              <a:rPr lang="en-GB" dirty="0"/>
              <a:t>) </a:t>
            </a:r>
            <a:r>
              <a:rPr lang="en-GB" dirty="0" err="1"/>
              <a:t>si</a:t>
            </a:r>
            <a:r>
              <a:rPr lang="en-GB" dirty="0"/>
              <a:t> </a:t>
            </a:r>
            <a:r>
              <a:rPr lang="en-GB" dirty="0" err="1"/>
              <a:t>dutú</a:t>
            </a:r>
            <a:r>
              <a:rPr lang="en-GB" dirty="0"/>
              <a:t> </a:t>
            </a:r>
            <a:r>
              <a:rPr lang="en-GB" dirty="0" err="1"/>
              <a:t>plastovú</a:t>
            </a:r>
            <a:r>
              <a:rPr lang="en-GB" dirty="0"/>
              <a:t> </a:t>
            </a:r>
            <a:r>
              <a:rPr lang="en-GB" dirty="0" err="1"/>
              <a:t>guľu</a:t>
            </a:r>
            <a:r>
              <a:rPr lang="en-GB" dirty="0"/>
              <a:t> s </a:t>
            </a:r>
            <a:r>
              <a:rPr lang="en-GB" dirty="0" err="1"/>
              <a:t>priehľadnými</a:t>
            </a:r>
            <a:r>
              <a:rPr lang="en-GB" dirty="0"/>
              <a:t> </a:t>
            </a:r>
            <a:r>
              <a:rPr lang="en-GB" dirty="0" err="1"/>
              <a:t>stenami</a:t>
            </a:r>
            <a:endParaRPr lang="en-GB" dirty="0"/>
          </a:p>
          <a:p>
            <a:pPr lvl="1"/>
            <a:r>
              <a:rPr lang="en-GB" dirty="0" err="1"/>
              <a:t>Použiť</a:t>
            </a:r>
            <a:r>
              <a:rPr lang="en-GB" dirty="0"/>
              <a:t> </a:t>
            </a:r>
            <a:r>
              <a:rPr lang="en-GB" dirty="0" err="1"/>
              <a:t>priehľadnú</a:t>
            </a:r>
            <a:r>
              <a:rPr lang="en-GB" dirty="0"/>
              <a:t> </a:t>
            </a:r>
            <a:r>
              <a:rPr lang="en-GB" dirty="0" err="1"/>
              <a:t>viskóznu</a:t>
            </a:r>
            <a:r>
              <a:rPr lang="en-GB" dirty="0"/>
              <a:t> </a:t>
            </a:r>
            <a:r>
              <a:rPr lang="en-GB" dirty="0" err="1"/>
              <a:t>kvapalinu</a:t>
            </a:r>
            <a:r>
              <a:rPr lang="en-GB" dirty="0"/>
              <a:t> a </a:t>
            </a:r>
            <a:r>
              <a:rPr lang="en-GB" dirty="0" err="1"/>
              <a:t>jej</a:t>
            </a:r>
            <a:r>
              <a:rPr lang="en-GB" dirty="0"/>
              <a:t> </a:t>
            </a:r>
            <a:r>
              <a:rPr lang="en-GB" dirty="0" err="1"/>
              <a:t>pohyb</a:t>
            </a:r>
            <a:r>
              <a:rPr lang="en-GB" dirty="0"/>
              <a:t> </a:t>
            </a:r>
            <a:r>
              <a:rPr lang="en-GB" dirty="0" err="1"/>
              <a:t>zvýrazniť</a:t>
            </a:r>
            <a:r>
              <a:rPr lang="en-GB" dirty="0"/>
              <a:t> </a:t>
            </a:r>
            <a:r>
              <a:rPr lang="en-GB" dirty="0" err="1"/>
              <a:t>pridaním</a:t>
            </a:r>
            <a:r>
              <a:rPr lang="en-GB" dirty="0"/>
              <a:t> </a:t>
            </a:r>
            <a:r>
              <a:rPr lang="en-GB" dirty="0" err="1"/>
              <a:t>kontrastných</a:t>
            </a:r>
            <a:r>
              <a:rPr lang="en-GB" dirty="0"/>
              <a:t> </a:t>
            </a:r>
            <a:r>
              <a:rPr lang="en-GB" dirty="0" err="1"/>
              <a:t>čiastočiek</a:t>
            </a:r>
            <a:r>
              <a:rPr lang="en-GB" dirty="0"/>
              <a:t> (</a:t>
            </a:r>
            <a:r>
              <a:rPr lang="en-GB" dirty="0" err="1"/>
              <a:t>napríklad</a:t>
            </a:r>
            <a:r>
              <a:rPr lang="en-GB" dirty="0"/>
              <a:t> </a:t>
            </a:r>
            <a:r>
              <a:rPr lang="en-GB" dirty="0" err="1"/>
              <a:t>kúsky</a:t>
            </a:r>
            <a:r>
              <a:rPr lang="en-GB" dirty="0"/>
              <a:t> </a:t>
            </a:r>
            <a:r>
              <a:rPr lang="en-GB" dirty="0" err="1"/>
              <a:t>alobalu</a:t>
            </a:r>
            <a:r>
              <a:rPr lang="en-GB" dirty="0"/>
              <a:t> – </a:t>
            </a:r>
            <a:r>
              <a:rPr lang="en-GB" dirty="0" err="1"/>
              <a:t>trblietky</a:t>
            </a:r>
            <a:r>
              <a:rPr lang="en-GB" dirty="0"/>
              <a:t>)</a:t>
            </a:r>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r>
              <a:rPr lang="en-GB" dirty="0" err="1"/>
              <a:t>Úvodné</a:t>
            </a:r>
            <a:r>
              <a:rPr lang="en-GB" dirty="0"/>
              <a:t> </a:t>
            </a:r>
            <a:r>
              <a:rPr lang="en-GB" dirty="0" err="1"/>
              <a:t>pokusy</a:t>
            </a:r>
            <a:r>
              <a:rPr lang="en-GB" dirty="0"/>
              <a:t> </a:t>
            </a:r>
            <a:r>
              <a:rPr lang="en-GB" dirty="0" err="1"/>
              <a:t>sa</a:t>
            </a:r>
            <a:r>
              <a:rPr lang="en-GB" dirty="0"/>
              <a:t> </a:t>
            </a:r>
            <a:r>
              <a:rPr lang="en-GB" dirty="0" err="1"/>
              <a:t>dajú</a:t>
            </a:r>
            <a:r>
              <a:rPr lang="en-GB" dirty="0"/>
              <a:t> </a:t>
            </a:r>
            <a:r>
              <a:rPr lang="en-GB" dirty="0" err="1"/>
              <a:t>výborne</a:t>
            </a:r>
            <a:r>
              <a:rPr lang="en-GB" dirty="0"/>
              <a:t> </a:t>
            </a:r>
            <a:r>
              <a:rPr lang="en-GB" dirty="0" err="1"/>
              <a:t>robiť</a:t>
            </a:r>
            <a:r>
              <a:rPr lang="en-GB" dirty="0"/>
              <a:t> </a:t>
            </a:r>
            <a:r>
              <a:rPr lang="en-GB" dirty="0" err="1"/>
              <a:t>vo</a:t>
            </a:r>
            <a:r>
              <a:rPr lang="en-GB" dirty="0"/>
              <a:t> </a:t>
            </a:r>
            <a:r>
              <a:rPr lang="en-GB" dirty="0" err="1"/>
              <a:t>valcovej</a:t>
            </a:r>
            <a:r>
              <a:rPr lang="en-GB" dirty="0"/>
              <a:t> </a:t>
            </a:r>
            <a:r>
              <a:rPr lang="en-GB" dirty="0" err="1"/>
              <a:t>symetrii</a:t>
            </a:r>
            <a:r>
              <a:rPr lang="en-GB" dirty="0"/>
              <a:t> - s </a:t>
            </a:r>
            <a:r>
              <a:rPr lang="en-GB" dirty="0" err="1"/>
              <a:t>pohármi</a:t>
            </a:r>
            <a:r>
              <a:rPr lang="en-GB" dirty="0"/>
              <a:t> od </a:t>
            </a:r>
            <a:r>
              <a:rPr lang="en-GB" dirty="0" err="1"/>
              <a:t>zaváranín</a:t>
            </a:r>
            <a:r>
              <a:rPr lang="en-GB" dirty="0"/>
              <a:t> a </a:t>
            </a:r>
            <a:r>
              <a:rPr lang="en-GB" dirty="0" err="1"/>
              <a:t>balcovým</a:t>
            </a:r>
            <a:r>
              <a:rPr lang="en-GB" dirty="0"/>
              <a:t> </a:t>
            </a:r>
            <a:r>
              <a:rPr lang="en-GB" dirty="0" err="1"/>
              <a:t>ťažkým</a:t>
            </a:r>
            <a:r>
              <a:rPr lang="en-GB" dirty="0"/>
              <a:t> </a:t>
            </a:r>
            <a:r>
              <a:rPr lang="en-GB" dirty="0" err="1"/>
              <a:t>predmetom</a:t>
            </a:r>
            <a:r>
              <a:rPr lang="en-GB" dirty="0"/>
              <a:t> </a:t>
            </a:r>
            <a:r>
              <a:rPr lang="en-GB" dirty="0" err="1"/>
              <a:t>vovnútri</a:t>
            </a:r>
            <a:endParaRPr lang="en-GB" dirty="0"/>
          </a:p>
          <a:p>
            <a:pPr lvl="1"/>
            <a:r>
              <a:rPr lang="en-GB" dirty="0" err="1"/>
              <a:t>Naštudovať</a:t>
            </a:r>
            <a:r>
              <a:rPr lang="en-GB" dirty="0"/>
              <a:t> </a:t>
            </a:r>
            <a:r>
              <a:rPr lang="en-GB" dirty="0" err="1"/>
              <a:t>si</a:t>
            </a:r>
            <a:r>
              <a:rPr lang="en-GB" dirty="0"/>
              <a:t> </a:t>
            </a:r>
            <a:r>
              <a:rPr lang="en-GB" dirty="0" err="1"/>
              <a:t>riešenie</a:t>
            </a:r>
            <a:r>
              <a:rPr lang="en-GB" dirty="0"/>
              <a:t> z </a:t>
            </a:r>
            <a:r>
              <a:rPr lang="en-GB" dirty="0" err="1"/>
              <a:t>literatúry</a:t>
            </a:r>
            <a:r>
              <a:rPr lang="en-GB" dirty="0"/>
              <a:t>:</a:t>
            </a:r>
          </a:p>
          <a:p>
            <a:pPr lvl="2"/>
            <a:r>
              <a:rPr lang="en-GB" dirty="0">
                <a:solidFill>
                  <a:srgbClr val="FF0000"/>
                </a:solidFill>
                <a:hlinkClick r:id="rId2"/>
              </a:rPr>
              <a:t>https://pordlabs.ucsd.edu/wryoung/reprintPDFs/snailball.pdf</a:t>
            </a:r>
            <a:endParaRPr lang="en-GB" dirty="0">
              <a:solidFill>
                <a:srgbClr val="FF0000"/>
              </a:solidFill>
            </a:endParaRPr>
          </a:p>
          <a:p>
            <a:pPr lvl="2"/>
            <a:r>
              <a:rPr lang="en-GB" dirty="0">
                <a:hlinkClick r:id="rId3"/>
              </a:rPr>
              <a:t>https://studylib.net/doc/8329981/the-geometry-of-the-snail-ball</a:t>
            </a:r>
            <a:r>
              <a:rPr lang="en-GB" dirty="0"/>
              <a:t> </a:t>
            </a:r>
          </a:p>
        </p:txBody>
      </p:sp>
      <p:pic>
        <p:nvPicPr>
          <p:cNvPr id="4" name="Picture 3">
            <a:extLst>
              <a:ext uri="{FF2B5EF4-FFF2-40B4-BE49-F238E27FC236}">
                <a16:creationId xmlns:a16="http://schemas.microsoft.com/office/drawing/2014/main" id="{E2ECE3D9-8E0A-4910-BE3F-057F514D25B9}"/>
              </a:ext>
            </a:extLst>
          </p:cNvPr>
          <p:cNvPicPr>
            <a:picLocks noChangeAspect="1"/>
          </p:cNvPicPr>
          <p:nvPr/>
        </p:nvPicPr>
        <p:blipFill>
          <a:blip r:embed="rId4"/>
          <a:stretch>
            <a:fillRect/>
          </a:stretch>
        </p:blipFill>
        <p:spPr>
          <a:xfrm>
            <a:off x="2889290" y="2921032"/>
            <a:ext cx="3019397" cy="1740481"/>
          </a:xfrm>
          <a:prstGeom prst="rect">
            <a:avLst/>
          </a:prstGeom>
        </p:spPr>
      </p:pic>
    </p:spTree>
    <p:extLst>
      <p:ext uri="{BB962C8B-B14F-4D97-AF65-F5344CB8AC3E}">
        <p14:creationId xmlns:p14="http://schemas.microsoft.com/office/powerpoint/2010/main" val="796757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lstStyle/>
          <a:p>
            <a:br>
              <a:rPr lang="en-GB" dirty="0"/>
            </a:br>
            <a:r>
              <a:rPr lang="en-GB" dirty="0"/>
              <a:t> </a:t>
            </a:r>
            <a:r>
              <a:rPr lang="sk-SK" b="1" dirty="0"/>
              <a:t>3. Slimačia guľa</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486678"/>
            <a:ext cx="7886700" cy="5256244"/>
          </a:xfrm>
        </p:spPr>
        <p:txBody>
          <a:bodyPr>
            <a:normAutofit/>
          </a:bodyPr>
          <a:lstStyle/>
          <a:p>
            <a:r>
              <a:rPr lang="en-GB" dirty="0" err="1"/>
              <a:t>Čo</a:t>
            </a:r>
            <a:r>
              <a:rPr lang="en-GB" dirty="0"/>
              <a:t> s </a:t>
            </a:r>
            <a:r>
              <a:rPr lang="en-GB" dirty="0" err="1"/>
              <a:t>úlohou</a:t>
            </a:r>
            <a:r>
              <a:rPr lang="en-GB" dirty="0"/>
              <a:t>?</a:t>
            </a:r>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r>
              <a:rPr lang="en-GB" dirty="0" err="1"/>
              <a:t>Meniť</a:t>
            </a:r>
            <a:r>
              <a:rPr lang="en-GB" dirty="0"/>
              <a:t> </a:t>
            </a:r>
            <a:r>
              <a:rPr lang="en-GB" dirty="0" err="1"/>
              <a:t>rozmery</a:t>
            </a:r>
            <a:r>
              <a:rPr lang="en-GB" dirty="0"/>
              <a:t> </a:t>
            </a:r>
            <a:r>
              <a:rPr lang="en-GB" dirty="0" err="1"/>
              <a:t>vnútornej</a:t>
            </a:r>
            <a:r>
              <a:rPr lang="en-GB" dirty="0"/>
              <a:t> </a:t>
            </a:r>
            <a:r>
              <a:rPr lang="en-GB" dirty="0" err="1"/>
              <a:t>guľôčky</a:t>
            </a:r>
            <a:r>
              <a:rPr lang="en-GB" dirty="0"/>
              <a:t>, </a:t>
            </a:r>
            <a:r>
              <a:rPr lang="en-GB" dirty="0" err="1"/>
              <a:t>jej</a:t>
            </a:r>
            <a:r>
              <a:rPr lang="en-GB" dirty="0"/>
              <a:t> </a:t>
            </a:r>
            <a:r>
              <a:rPr lang="en-GB" dirty="0" err="1"/>
              <a:t>hmotnosť</a:t>
            </a:r>
            <a:r>
              <a:rPr lang="en-GB" dirty="0"/>
              <a:t> (material), </a:t>
            </a:r>
            <a:r>
              <a:rPr lang="en-GB" dirty="0" err="1"/>
              <a:t>viskozitu</a:t>
            </a:r>
            <a:r>
              <a:rPr lang="en-GB" dirty="0"/>
              <a:t> </a:t>
            </a:r>
            <a:r>
              <a:rPr lang="en-GB" dirty="0" err="1"/>
              <a:t>kvapaliny</a:t>
            </a:r>
            <a:r>
              <a:rPr lang="en-GB" dirty="0"/>
              <a:t> a </a:t>
            </a:r>
            <a:r>
              <a:rPr lang="en-GB" dirty="0" err="1"/>
              <a:t>sklon</a:t>
            </a:r>
            <a:r>
              <a:rPr lang="en-GB" dirty="0"/>
              <a:t> </a:t>
            </a:r>
            <a:r>
              <a:rPr lang="en-GB" dirty="0" err="1"/>
              <a:t>naklonenej</a:t>
            </a:r>
            <a:r>
              <a:rPr lang="en-GB" dirty="0"/>
              <a:t> </a:t>
            </a:r>
            <a:r>
              <a:rPr lang="en-GB" dirty="0" err="1"/>
              <a:t>roviny</a:t>
            </a:r>
            <a:endParaRPr lang="en-GB" dirty="0"/>
          </a:p>
          <a:p>
            <a:pPr lvl="1"/>
            <a:r>
              <a:rPr lang="en-GB" dirty="0" err="1"/>
              <a:t>Identifikovať</a:t>
            </a:r>
            <a:r>
              <a:rPr lang="en-GB" dirty="0"/>
              <a:t>, za </a:t>
            </a:r>
            <a:r>
              <a:rPr lang="en-GB" dirty="0" err="1"/>
              <a:t>akých</a:t>
            </a:r>
            <a:r>
              <a:rPr lang="en-GB" dirty="0"/>
              <a:t> </a:t>
            </a:r>
            <a:r>
              <a:rPr lang="en-GB" dirty="0" err="1"/>
              <a:t>okolností</a:t>
            </a:r>
            <a:r>
              <a:rPr lang="en-GB" dirty="0"/>
              <a:t> je </a:t>
            </a:r>
            <a:r>
              <a:rPr lang="en-GB" dirty="0" err="1"/>
              <a:t>pohyb</a:t>
            </a:r>
            <a:r>
              <a:rPr lang="en-GB" dirty="0"/>
              <a:t> </a:t>
            </a:r>
            <a:r>
              <a:rPr lang="en-GB" dirty="0" err="1"/>
              <a:t>plynulý</a:t>
            </a:r>
            <a:r>
              <a:rPr lang="en-GB" dirty="0"/>
              <a:t> a za </a:t>
            </a:r>
            <a:r>
              <a:rPr lang="en-GB" dirty="0" err="1"/>
              <a:t>akých</a:t>
            </a:r>
            <a:r>
              <a:rPr lang="en-GB" dirty="0"/>
              <a:t> </a:t>
            </a:r>
            <a:r>
              <a:rPr lang="en-GB" dirty="0" err="1"/>
              <a:t>nepravidelný</a:t>
            </a:r>
            <a:r>
              <a:rPr lang="en-GB" dirty="0"/>
              <a:t> a </a:t>
            </a:r>
            <a:r>
              <a:rPr lang="en-GB" dirty="0" err="1"/>
              <a:t>prečo</a:t>
            </a:r>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p:txBody>
      </p:sp>
      <p:pic>
        <p:nvPicPr>
          <p:cNvPr id="5" name="Picture 4">
            <a:extLst>
              <a:ext uri="{FF2B5EF4-FFF2-40B4-BE49-F238E27FC236}">
                <a16:creationId xmlns:a16="http://schemas.microsoft.com/office/drawing/2014/main" id="{1219BCB7-6B5A-4F11-8D6D-6D0CD526727A}"/>
              </a:ext>
            </a:extLst>
          </p:cNvPr>
          <p:cNvPicPr>
            <a:picLocks noChangeAspect="1"/>
          </p:cNvPicPr>
          <p:nvPr/>
        </p:nvPicPr>
        <p:blipFill>
          <a:blip r:embed="rId2"/>
          <a:stretch>
            <a:fillRect/>
          </a:stretch>
        </p:blipFill>
        <p:spPr>
          <a:xfrm>
            <a:off x="2382346" y="1777049"/>
            <a:ext cx="5312368" cy="3392110"/>
          </a:xfrm>
          <a:prstGeom prst="rect">
            <a:avLst/>
          </a:prstGeom>
        </p:spPr>
      </p:pic>
    </p:spTree>
    <p:extLst>
      <p:ext uri="{BB962C8B-B14F-4D97-AF65-F5344CB8AC3E}">
        <p14:creationId xmlns:p14="http://schemas.microsoft.com/office/powerpoint/2010/main" val="964922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a:xfrm>
            <a:off x="480060" y="325369"/>
            <a:ext cx="3276451" cy="1956841"/>
          </a:xfrm>
        </p:spPr>
        <p:txBody>
          <a:bodyPr anchor="b">
            <a:normAutofit/>
          </a:bodyPr>
          <a:lstStyle/>
          <a:p>
            <a:br>
              <a:rPr lang="en-GB" sz="4300"/>
            </a:br>
            <a:r>
              <a:rPr lang="en-GB" sz="4300"/>
              <a:t>  </a:t>
            </a:r>
            <a:r>
              <a:rPr lang="sk-SK" sz="4300" b="1"/>
              <a:t>4. Spievajúci kondenzátor</a:t>
            </a:r>
            <a:endParaRPr lang="en-GB" sz="4300"/>
          </a:p>
        </p:txBody>
      </p:sp>
      <p:sp>
        <p:nvSpPr>
          <p:cNvPr id="1024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sX0" fmla="*/ 0 w 2606040"/>
              <a:gd name="csY0" fmla="*/ 0 h 18288"/>
              <a:gd name="csX1" fmla="*/ 625450 w 2606040"/>
              <a:gd name="csY1" fmla="*/ 0 h 18288"/>
              <a:gd name="csX2" fmla="*/ 1224839 w 2606040"/>
              <a:gd name="csY2" fmla="*/ 0 h 18288"/>
              <a:gd name="csX3" fmla="*/ 1824228 w 2606040"/>
              <a:gd name="csY3" fmla="*/ 0 h 18288"/>
              <a:gd name="csX4" fmla="*/ 2606040 w 2606040"/>
              <a:gd name="csY4" fmla="*/ 0 h 18288"/>
              <a:gd name="csX5" fmla="*/ 2606040 w 2606040"/>
              <a:gd name="csY5" fmla="*/ 18288 h 18288"/>
              <a:gd name="csX6" fmla="*/ 1902409 w 2606040"/>
              <a:gd name="csY6" fmla="*/ 18288 h 18288"/>
              <a:gd name="csX7" fmla="*/ 1276960 w 2606040"/>
              <a:gd name="csY7" fmla="*/ 18288 h 18288"/>
              <a:gd name="csX8" fmla="*/ 677570 w 2606040"/>
              <a:gd name="csY8" fmla="*/ 18288 h 18288"/>
              <a:gd name="csX9" fmla="*/ 0 w 2606040"/>
              <a:gd name="csY9" fmla="*/ 18288 h 18288"/>
              <a:gd name="csX10" fmla="*/ 0 w 260604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480060" y="2872899"/>
            <a:ext cx="3182691" cy="3320668"/>
          </a:xfrm>
        </p:spPr>
        <p:txBody>
          <a:bodyPr>
            <a:normAutofit/>
          </a:bodyPr>
          <a:lstStyle/>
          <a:p>
            <a:r>
              <a:rPr lang="sk-SK" sz="1900"/>
              <a:t>Niektoré keramické kondenzátory vydávajú počuteľný zvuk pri pripojení na  striedavé napätie. Preskúmajte vlastnosti produkovaného zvuku a ich závislosť od relevantných parametrov, ako sú napätie, frekvencia a vlastnosti kondenzátora.</a:t>
            </a:r>
            <a:endParaRPr lang="en-GB" sz="1900"/>
          </a:p>
          <a:p>
            <a:pPr marL="0" indent="0">
              <a:buNone/>
            </a:pPr>
            <a:endParaRPr lang="sk-SK" sz="1900"/>
          </a:p>
        </p:txBody>
      </p:sp>
      <p:pic>
        <p:nvPicPr>
          <p:cNvPr id="10242" name="Picture 2" descr="When a Ceramic Capacitor Sings">
            <a:extLst>
              <a:ext uri="{FF2B5EF4-FFF2-40B4-BE49-F238E27FC236}">
                <a16:creationId xmlns:a16="http://schemas.microsoft.com/office/drawing/2014/main" id="{52D548DD-0FC0-4CB9-B5F1-85455FD023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082" r="16497"/>
          <a:stretch>
            <a:fillRect/>
          </a:stretch>
        </p:blipFill>
        <p:spPr bwMode="auto">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949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lstStyle/>
          <a:p>
            <a:br>
              <a:rPr lang="en-GB" dirty="0"/>
            </a:br>
            <a:r>
              <a:rPr lang="en-GB" dirty="0"/>
              <a:t>  </a:t>
            </a:r>
            <a:r>
              <a:rPr lang="sk-SK" b="1" dirty="0"/>
              <a:t>4. Spievajúci kondenzátor</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70"/>
            <a:ext cx="7886700" cy="1589379"/>
          </a:xfrm>
        </p:spPr>
        <p:txBody>
          <a:bodyPr>
            <a:normAutofit fontScale="92500"/>
          </a:bodyPr>
          <a:lstStyle/>
          <a:p>
            <a:r>
              <a:rPr lang="en-GB" dirty="0" err="1"/>
              <a:t>Príčina</a:t>
            </a:r>
            <a:r>
              <a:rPr lang="en-GB" dirty="0"/>
              <a:t>:</a:t>
            </a:r>
          </a:p>
          <a:p>
            <a:pPr lvl="1"/>
            <a:r>
              <a:rPr lang="en-GB" dirty="0" err="1"/>
              <a:t>Piezoelektrický</a:t>
            </a:r>
            <a:r>
              <a:rPr lang="en-GB" dirty="0"/>
              <a:t> </a:t>
            </a:r>
            <a:r>
              <a:rPr lang="en-GB" dirty="0" err="1"/>
              <a:t>jav</a:t>
            </a:r>
            <a:r>
              <a:rPr lang="en-GB" dirty="0"/>
              <a:t> (</a:t>
            </a:r>
            <a:r>
              <a:rPr lang="en-GB" dirty="0" err="1"/>
              <a:t>elektrostrikcia</a:t>
            </a:r>
            <a:r>
              <a:rPr lang="en-GB" dirty="0"/>
              <a:t> - </a:t>
            </a:r>
            <a:r>
              <a:rPr lang="en-GB" dirty="0" err="1"/>
              <a:t>zmena</a:t>
            </a:r>
            <a:r>
              <a:rPr lang="en-GB" dirty="0"/>
              <a:t> </a:t>
            </a:r>
            <a:r>
              <a:rPr lang="en-GB" dirty="0" err="1"/>
              <a:t>rozmeru</a:t>
            </a:r>
            <a:r>
              <a:rPr lang="en-GB" dirty="0"/>
              <a:t> </a:t>
            </a:r>
            <a:r>
              <a:rPr lang="en-GB" dirty="0" err="1"/>
              <a:t>dielektrika</a:t>
            </a:r>
            <a:r>
              <a:rPr lang="en-GB" dirty="0"/>
              <a:t> v </a:t>
            </a:r>
            <a:r>
              <a:rPr lang="en-GB" dirty="0" err="1"/>
              <a:t>elektrickom</a:t>
            </a:r>
            <a:r>
              <a:rPr lang="en-GB" dirty="0"/>
              <a:t> </a:t>
            </a:r>
            <a:r>
              <a:rPr lang="en-GB" dirty="0" err="1"/>
              <a:t>poli</a:t>
            </a:r>
            <a:r>
              <a:rPr lang="en-GB" dirty="0"/>
              <a:t>)</a:t>
            </a:r>
          </a:p>
          <a:p>
            <a:pPr lvl="1"/>
            <a:r>
              <a:rPr lang="en-GB" dirty="0" err="1"/>
              <a:t>Striedavé</a:t>
            </a:r>
            <a:r>
              <a:rPr lang="en-GB" dirty="0"/>
              <a:t> </a:t>
            </a:r>
            <a:r>
              <a:rPr lang="en-GB" dirty="0" err="1"/>
              <a:t>napätie</a:t>
            </a:r>
            <a:r>
              <a:rPr lang="en-GB" dirty="0"/>
              <a:t> </a:t>
            </a:r>
            <a:r>
              <a:rPr lang="en-GB" dirty="0" err="1"/>
              <a:t>rozvibruje</a:t>
            </a:r>
            <a:r>
              <a:rPr lang="en-GB" dirty="0"/>
              <a:t> </a:t>
            </a:r>
            <a:r>
              <a:rPr lang="en-GB" dirty="0" err="1"/>
              <a:t>súčiastku</a:t>
            </a:r>
            <a:endParaRPr lang="en-GB" dirty="0"/>
          </a:p>
          <a:p>
            <a:pPr lvl="1"/>
            <a:r>
              <a:rPr lang="en-GB" dirty="0"/>
              <a:t>Ak </a:t>
            </a:r>
            <a:r>
              <a:rPr lang="en-GB" dirty="0" err="1"/>
              <a:t>sa</a:t>
            </a:r>
            <a:r>
              <a:rPr lang="en-GB" dirty="0"/>
              <a:t> </a:t>
            </a:r>
            <a:r>
              <a:rPr lang="en-GB" dirty="0" err="1"/>
              <a:t>vibrácie</a:t>
            </a:r>
            <a:r>
              <a:rPr lang="en-GB" dirty="0"/>
              <a:t> </a:t>
            </a:r>
            <a:r>
              <a:rPr lang="en-GB" dirty="0" err="1"/>
              <a:t>prenesú</a:t>
            </a:r>
            <a:r>
              <a:rPr lang="en-GB" dirty="0"/>
              <a:t> </a:t>
            </a:r>
            <a:r>
              <a:rPr lang="en-GB" dirty="0" err="1"/>
              <a:t>na</a:t>
            </a:r>
            <a:r>
              <a:rPr lang="en-GB" dirty="0"/>
              <a:t> </a:t>
            </a:r>
            <a:r>
              <a:rPr lang="en-GB" dirty="0" err="1"/>
              <a:t>dosku</a:t>
            </a:r>
            <a:r>
              <a:rPr lang="en-GB" dirty="0"/>
              <a:t> </a:t>
            </a:r>
            <a:r>
              <a:rPr lang="en-GB" dirty="0" err="1"/>
              <a:t>plošných</a:t>
            </a:r>
            <a:r>
              <a:rPr lang="en-GB" dirty="0"/>
              <a:t> </a:t>
            </a:r>
            <a:r>
              <a:rPr lang="en-GB" dirty="0" err="1"/>
              <a:t>spojov</a:t>
            </a:r>
            <a:r>
              <a:rPr lang="en-GB" dirty="0"/>
              <a:t> – </a:t>
            </a:r>
            <a:r>
              <a:rPr lang="en-GB" dirty="0" err="1"/>
              <a:t>zosilnený</a:t>
            </a:r>
            <a:r>
              <a:rPr lang="en-GB" dirty="0"/>
              <a:t> </a:t>
            </a:r>
            <a:r>
              <a:rPr lang="en-GB" dirty="0" err="1"/>
              <a:t>zvuk</a:t>
            </a:r>
            <a:r>
              <a:rPr lang="en-GB" dirty="0"/>
              <a:t> (</a:t>
            </a:r>
            <a:r>
              <a:rPr lang="en-GB" dirty="0" err="1"/>
              <a:t>efekt</a:t>
            </a:r>
            <a:r>
              <a:rPr lang="en-GB" dirty="0"/>
              <a:t> “</a:t>
            </a:r>
            <a:r>
              <a:rPr lang="en-GB" dirty="0" err="1"/>
              <a:t>gitara</a:t>
            </a:r>
            <a:r>
              <a:rPr lang="en-GB" dirty="0"/>
              <a:t>”)</a:t>
            </a:r>
          </a:p>
        </p:txBody>
      </p:sp>
      <p:pic>
        <p:nvPicPr>
          <p:cNvPr id="11266" name="Picture 2" descr="Physical Mechanism Causing Ceramic Capacitor Acoustic Noise">
            <a:extLst>
              <a:ext uri="{FF2B5EF4-FFF2-40B4-BE49-F238E27FC236}">
                <a16:creationId xmlns:a16="http://schemas.microsoft.com/office/drawing/2014/main" id="{50D6FAEC-02E1-4BA8-ACF8-E3579D4928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1780" y="3027154"/>
            <a:ext cx="5614987" cy="3704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0507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lstStyle/>
          <a:p>
            <a:br>
              <a:rPr lang="en-GB" dirty="0"/>
            </a:br>
            <a:r>
              <a:rPr lang="en-GB" dirty="0"/>
              <a:t>  </a:t>
            </a:r>
            <a:r>
              <a:rPr lang="sk-SK" b="1" dirty="0"/>
              <a:t>4. Spievajúci kondenzátor</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348731" y="1813184"/>
            <a:ext cx="7886700" cy="4456987"/>
          </a:xfrm>
        </p:spPr>
        <p:txBody>
          <a:bodyPr>
            <a:normAutofit/>
          </a:bodyPr>
          <a:lstStyle/>
          <a:p>
            <a:r>
              <a:rPr lang="en-GB" dirty="0" err="1"/>
              <a:t>Ktoré</a:t>
            </a:r>
            <a:r>
              <a:rPr lang="en-GB" dirty="0"/>
              <a:t> </a:t>
            </a:r>
            <a:r>
              <a:rPr lang="en-GB" dirty="0" err="1"/>
              <a:t>kondenzátory</a:t>
            </a:r>
            <a:r>
              <a:rPr lang="en-GB" dirty="0"/>
              <a:t> </a:t>
            </a:r>
            <a:r>
              <a:rPr lang="en-GB" dirty="0" err="1"/>
              <a:t>sú</a:t>
            </a:r>
            <a:r>
              <a:rPr lang="en-GB" dirty="0"/>
              <a:t> </a:t>
            </a:r>
            <a:r>
              <a:rPr lang="en-GB" dirty="0" err="1"/>
              <a:t>náchylné</a:t>
            </a:r>
            <a:r>
              <a:rPr lang="en-GB" dirty="0"/>
              <a:t> </a:t>
            </a:r>
            <a:r>
              <a:rPr lang="en-GB" dirty="0" err="1"/>
              <a:t>na</a:t>
            </a:r>
            <a:r>
              <a:rPr lang="en-GB" dirty="0"/>
              <a:t> “</a:t>
            </a:r>
            <a:r>
              <a:rPr lang="en-GB" dirty="0" err="1"/>
              <a:t>spievanie</a:t>
            </a:r>
            <a:r>
              <a:rPr lang="en-GB" dirty="0"/>
              <a:t>”</a:t>
            </a:r>
          </a:p>
          <a:p>
            <a:pPr lvl="1"/>
            <a:r>
              <a:rPr lang="en-GB" dirty="0" err="1"/>
              <a:t>Feroelektrické</a:t>
            </a:r>
            <a:r>
              <a:rPr lang="en-GB" dirty="0"/>
              <a:t> </a:t>
            </a:r>
            <a:r>
              <a:rPr lang="en-GB" dirty="0" err="1"/>
              <a:t>dielektrikum</a:t>
            </a:r>
            <a:r>
              <a:rPr lang="en-GB" dirty="0"/>
              <a:t> (</a:t>
            </a:r>
            <a:r>
              <a:rPr lang="en-GB" dirty="0" err="1"/>
              <a:t>keramika</a:t>
            </a:r>
            <a:r>
              <a:rPr lang="en-GB" dirty="0"/>
              <a:t>) s </a:t>
            </a:r>
            <a:r>
              <a:rPr lang="en-GB" dirty="0" err="1"/>
              <a:t>veľkou</a:t>
            </a:r>
            <a:r>
              <a:rPr lang="en-GB" dirty="0"/>
              <a:t> </a:t>
            </a:r>
            <a:r>
              <a:rPr lang="en-GB" dirty="0" err="1"/>
              <a:t>permitivitou</a:t>
            </a:r>
            <a:r>
              <a:rPr lang="en-GB" dirty="0"/>
              <a:t> (</a:t>
            </a:r>
            <a:r>
              <a:rPr lang="en-GB" dirty="0" err="1"/>
              <a:t>umožňuje</a:t>
            </a:r>
            <a:r>
              <a:rPr lang="en-GB" dirty="0"/>
              <a:t> </a:t>
            </a:r>
            <a:r>
              <a:rPr lang="en-GB" dirty="0" err="1"/>
              <a:t>malé</a:t>
            </a:r>
            <a:r>
              <a:rPr lang="en-GB" dirty="0"/>
              <a:t> </a:t>
            </a:r>
            <a:r>
              <a:rPr lang="en-GB" dirty="0" err="1"/>
              <a:t>rozmery</a:t>
            </a:r>
            <a:r>
              <a:rPr lang="en-GB" dirty="0"/>
              <a:t> </a:t>
            </a:r>
            <a:r>
              <a:rPr lang="en-GB" dirty="0" err="1"/>
              <a:t>kondenzátorov</a:t>
            </a:r>
            <a:r>
              <a:rPr lang="en-GB" dirty="0"/>
              <a:t>) – </a:t>
            </a:r>
            <a:r>
              <a:rPr lang="en-GB" dirty="0" err="1"/>
              <a:t>veľká</a:t>
            </a:r>
            <a:r>
              <a:rPr lang="en-GB" dirty="0"/>
              <a:t> </a:t>
            </a:r>
            <a:r>
              <a:rPr lang="en-GB" dirty="0" err="1"/>
              <a:t>elektrostrikcia</a:t>
            </a:r>
            <a:endParaRPr lang="en-GB" dirty="0"/>
          </a:p>
          <a:p>
            <a:pPr lvl="1"/>
            <a:r>
              <a:rPr lang="en-GB" dirty="0" err="1"/>
              <a:t>Mnohovrstvové</a:t>
            </a:r>
            <a:r>
              <a:rPr lang="en-GB" dirty="0"/>
              <a:t> (</a:t>
            </a:r>
            <a:r>
              <a:rPr lang="en-GB" dirty="0" err="1"/>
              <a:t>hrubé</a:t>
            </a:r>
            <a:r>
              <a:rPr lang="en-GB" dirty="0"/>
              <a:t>) </a:t>
            </a:r>
            <a:r>
              <a:rPr lang="en-GB" dirty="0" err="1"/>
              <a:t>keramické</a:t>
            </a:r>
            <a:r>
              <a:rPr lang="en-GB" dirty="0"/>
              <a:t> </a:t>
            </a:r>
            <a:r>
              <a:rPr lang="en-GB" dirty="0" err="1"/>
              <a:t>kondenzátory</a:t>
            </a:r>
            <a:r>
              <a:rPr lang="en-GB" dirty="0"/>
              <a:t> (MLCC) – </a:t>
            </a:r>
            <a:r>
              <a:rPr lang="en-GB" dirty="0" err="1"/>
              <a:t>vibruje</a:t>
            </a:r>
            <a:r>
              <a:rPr lang="en-GB" dirty="0"/>
              <a:t> </a:t>
            </a:r>
            <a:r>
              <a:rPr lang="en-GB" dirty="0" err="1"/>
              <a:t>väčšia</a:t>
            </a:r>
            <a:r>
              <a:rPr lang="en-GB" dirty="0"/>
              <a:t> </a:t>
            </a:r>
            <a:r>
              <a:rPr lang="en-GB" dirty="0" err="1"/>
              <a:t>plocha</a:t>
            </a:r>
            <a:endParaRPr lang="en-GB" dirty="0"/>
          </a:p>
          <a:p>
            <a:pPr lvl="1"/>
            <a:r>
              <a:rPr lang="en-GB" dirty="0" err="1"/>
              <a:t>Priamo</a:t>
            </a:r>
            <a:r>
              <a:rPr lang="en-GB" dirty="0"/>
              <a:t> </a:t>
            </a:r>
            <a:r>
              <a:rPr lang="en-GB" dirty="0" err="1"/>
              <a:t>naletované</a:t>
            </a:r>
            <a:r>
              <a:rPr lang="en-GB" dirty="0"/>
              <a:t> (bez </a:t>
            </a:r>
            <a:r>
              <a:rPr lang="en-GB" dirty="0" err="1"/>
              <a:t>vývodov</a:t>
            </a:r>
            <a:r>
              <a:rPr lang="en-GB" dirty="0"/>
              <a:t>) </a:t>
            </a:r>
            <a:r>
              <a:rPr lang="en-GB" dirty="0" err="1"/>
              <a:t>na</a:t>
            </a:r>
            <a:r>
              <a:rPr lang="en-GB" dirty="0"/>
              <a:t> </a:t>
            </a:r>
            <a:r>
              <a:rPr lang="en-GB" dirty="0" err="1"/>
              <a:t>dosku</a:t>
            </a:r>
            <a:r>
              <a:rPr lang="en-GB" dirty="0"/>
              <a:t> </a:t>
            </a:r>
            <a:r>
              <a:rPr lang="en-GB" dirty="0" err="1"/>
              <a:t>plošných</a:t>
            </a:r>
            <a:r>
              <a:rPr lang="en-GB" dirty="0"/>
              <a:t> </a:t>
            </a:r>
            <a:r>
              <a:rPr lang="en-GB" dirty="0" err="1"/>
              <a:t>spojov</a:t>
            </a:r>
            <a:r>
              <a:rPr lang="en-GB" dirty="0"/>
              <a:t> – </a:t>
            </a:r>
            <a:r>
              <a:rPr lang="en-GB" dirty="0" err="1"/>
              <a:t>prenášajú</a:t>
            </a:r>
            <a:r>
              <a:rPr lang="en-GB" dirty="0"/>
              <a:t> </a:t>
            </a:r>
            <a:r>
              <a:rPr lang="en-GB" dirty="0" err="1"/>
              <a:t>vibrácie</a:t>
            </a:r>
            <a:r>
              <a:rPr lang="en-GB" dirty="0"/>
              <a:t> </a:t>
            </a:r>
            <a:r>
              <a:rPr lang="en-GB" dirty="0" err="1"/>
              <a:t>na</a:t>
            </a:r>
            <a:r>
              <a:rPr lang="en-GB" dirty="0"/>
              <a:t> </a:t>
            </a:r>
            <a:r>
              <a:rPr lang="en-GB" dirty="0" err="1"/>
              <a:t>dosku</a:t>
            </a:r>
            <a:endParaRPr lang="en-GB" dirty="0"/>
          </a:p>
          <a:p>
            <a:endParaRPr lang="en-GB" dirty="0" err="1"/>
          </a:p>
        </p:txBody>
      </p:sp>
      <p:pic>
        <p:nvPicPr>
          <p:cNvPr id="14340" name="Picture 4" descr="GUID-4BEDB3C7-C240-4EDA-AC5E-23721BD3D98A-low.png">
            <a:extLst>
              <a:ext uri="{FF2B5EF4-FFF2-40B4-BE49-F238E27FC236}">
                <a16:creationId xmlns:a16="http://schemas.microsoft.com/office/drawing/2014/main" id="{593DF9F2-6477-4524-9D90-12184E7B4DCC}"/>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646" y="4890794"/>
            <a:ext cx="8020330" cy="1844676"/>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MURATA CKS0402 1u/10V X7S 10% Keramický kondenzátor SMD">
            <a:extLst>
              <a:ext uri="{FF2B5EF4-FFF2-40B4-BE49-F238E27FC236}">
                <a16:creationId xmlns:a16="http://schemas.microsoft.com/office/drawing/2014/main" id="{78F45B47-38AA-4C4C-8801-089A854316E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49483" y="3346578"/>
            <a:ext cx="2603241" cy="2603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6977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lstStyle/>
          <a:p>
            <a:br>
              <a:rPr lang="en-GB" dirty="0"/>
            </a:br>
            <a:r>
              <a:rPr lang="en-GB" dirty="0"/>
              <a:t>  </a:t>
            </a:r>
            <a:r>
              <a:rPr lang="sk-SK" b="1" dirty="0"/>
              <a:t>4. Spievajúci kondenzátor</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70"/>
            <a:ext cx="7886700" cy="4456987"/>
          </a:xfrm>
        </p:spPr>
        <p:txBody>
          <a:bodyPr>
            <a:normAutofit/>
          </a:bodyPr>
          <a:lstStyle/>
          <a:p>
            <a:r>
              <a:rPr lang="en-GB" dirty="0" err="1"/>
              <a:t>Čo</a:t>
            </a:r>
            <a:r>
              <a:rPr lang="en-GB" dirty="0"/>
              <a:t> s </a:t>
            </a:r>
            <a:r>
              <a:rPr lang="en-GB" dirty="0" err="1"/>
              <a:t>úlohou</a:t>
            </a:r>
            <a:endParaRPr lang="en-GB" dirty="0"/>
          </a:p>
          <a:p>
            <a:pPr lvl="1"/>
            <a:r>
              <a:rPr lang="en-GB" dirty="0" err="1"/>
              <a:t>Keďže</a:t>
            </a:r>
            <a:r>
              <a:rPr lang="en-GB" dirty="0"/>
              <a:t> </a:t>
            </a:r>
            <a:r>
              <a:rPr lang="en-GB" dirty="0" err="1"/>
              <a:t>výrobca</a:t>
            </a:r>
            <a:r>
              <a:rPr lang="en-GB" dirty="0"/>
              <a:t> </a:t>
            </a:r>
            <a:r>
              <a:rPr lang="en-GB" dirty="0" err="1"/>
              <a:t>muRata</a:t>
            </a:r>
            <a:r>
              <a:rPr lang="en-GB" dirty="0"/>
              <a:t> </a:t>
            </a:r>
            <a:r>
              <a:rPr lang="en-GB" dirty="0" err="1"/>
              <a:t>priamo</a:t>
            </a:r>
            <a:r>
              <a:rPr lang="en-GB" dirty="0"/>
              <a:t> </a:t>
            </a:r>
            <a:r>
              <a:rPr lang="en-GB" dirty="0" err="1"/>
              <a:t>vysvetľuje</a:t>
            </a:r>
            <a:r>
              <a:rPr lang="en-GB" dirty="0"/>
              <a:t>, </a:t>
            </a:r>
            <a:r>
              <a:rPr lang="en-GB" dirty="0" err="1"/>
              <a:t>prečo</a:t>
            </a:r>
            <a:r>
              <a:rPr lang="en-GB" dirty="0"/>
              <a:t> </a:t>
            </a:r>
            <a:r>
              <a:rPr lang="en-GB" dirty="0" err="1"/>
              <a:t>kondenzátory</a:t>
            </a:r>
            <a:r>
              <a:rPr lang="en-GB" dirty="0"/>
              <a:t> “</a:t>
            </a:r>
            <a:r>
              <a:rPr lang="en-GB" dirty="0" err="1"/>
              <a:t>spievajú</a:t>
            </a:r>
            <a:r>
              <a:rPr lang="en-GB" dirty="0"/>
              <a:t>”, je </a:t>
            </a:r>
            <a:r>
              <a:rPr lang="en-GB" dirty="0" err="1"/>
              <a:t>dobré</a:t>
            </a:r>
            <a:r>
              <a:rPr lang="en-GB" dirty="0"/>
              <a:t> </a:t>
            </a:r>
            <a:r>
              <a:rPr lang="en-GB" dirty="0" err="1"/>
              <a:t>asi</a:t>
            </a:r>
            <a:r>
              <a:rPr lang="en-GB" dirty="0"/>
              <a:t> </a:t>
            </a:r>
            <a:r>
              <a:rPr lang="en-GB" dirty="0" err="1"/>
              <a:t>začať</a:t>
            </a:r>
            <a:r>
              <a:rPr lang="en-GB" dirty="0"/>
              <a:t> s </a:t>
            </a:r>
            <a:r>
              <a:rPr lang="en-GB" dirty="0" err="1"/>
              <a:t>jeho</a:t>
            </a:r>
            <a:r>
              <a:rPr lang="en-GB" dirty="0"/>
              <a:t> </a:t>
            </a:r>
            <a:r>
              <a:rPr lang="en-GB" dirty="0" err="1"/>
              <a:t>výrobkami</a:t>
            </a:r>
            <a:r>
              <a:rPr lang="en-GB" dirty="0"/>
              <a:t> (</a:t>
            </a:r>
            <a:r>
              <a:rPr lang="en-GB" dirty="0" err="1"/>
              <a:t>napr</a:t>
            </a:r>
            <a:r>
              <a:rPr lang="en-GB" dirty="0"/>
              <a:t>. z GME – gme.sk):</a:t>
            </a:r>
          </a:p>
        </p:txBody>
      </p:sp>
      <p:pic>
        <p:nvPicPr>
          <p:cNvPr id="4" name="Picture 3">
            <a:extLst>
              <a:ext uri="{FF2B5EF4-FFF2-40B4-BE49-F238E27FC236}">
                <a16:creationId xmlns:a16="http://schemas.microsoft.com/office/drawing/2014/main" id="{F4E03074-24C7-44BE-885A-79472BEC0800}"/>
              </a:ext>
            </a:extLst>
          </p:cNvPr>
          <p:cNvPicPr>
            <a:picLocks noChangeAspect="1"/>
          </p:cNvPicPr>
          <p:nvPr/>
        </p:nvPicPr>
        <p:blipFill>
          <a:blip r:embed="rId2"/>
          <a:stretch>
            <a:fillRect/>
          </a:stretch>
        </p:blipFill>
        <p:spPr>
          <a:xfrm>
            <a:off x="497095" y="2709172"/>
            <a:ext cx="8435950" cy="3912452"/>
          </a:xfrm>
          <a:prstGeom prst="rect">
            <a:avLst/>
          </a:prstGeom>
        </p:spPr>
      </p:pic>
    </p:spTree>
    <p:extLst>
      <p:ext uri="{BB962C8B-B14F-4D97-AF65-F5344CB8AC3E}">
        <p14:creationId xmlns:p14="http://schemas.microsoft.com/office/powerpoint/2010/main" val="2371995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lstStyle/>
          <a:p>
            <a:br>
              <a:rPr lang="en-GB" dirty="0"/>
            </a:br>
            <a:r>
              <a:rPr lang="en-GB" dirty="0"/>
              <a:t>  </a:t>
            </a:r>
            <a:r>
              <a:rPr lang="sk-SK" b="1" dirty="0"/>
              <a:t>4. Spievajúci kondenzátor</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70"/>
            <a:ext cx="7886700" cy="4456987"/>
          </a:xfrm>
        </p:spPr>
        <p:txBody>
          <a:bodyPr>
            <a:normAutofit/>
          </a:bodyPr>
          <a:lstStyle/>
          <a:p>
            <a:r>
              <a:rPr lang="en-GB" dirty="0" err="1"/>
              <a:t>Čo</a:t>
            </a:r>
            <a:r>
              <a:rPr lang="en-GB" dirty="0"/>
              <a:t> s </a:t>
            </a:r>
            <a:r>
              <a:rPr lang="en-GB" dirty="0" err="1"/>
              <a:t>úlohou</a:t>
            </a:r>
            <a:endParaRPr lang="en-GB" dirty="0"/>
          </a:p>
          <a:p>
            <a:pPr lvl="1"/>
            <a:r>
              <a:rPr lang="en-GB" dirty="0" err="1"/>
              <a:t>Pripojiť</a:t>
            </a:r>
            <a:r>
              <a:rPr lang="en-GB" dirty="0"/>
              <a:t> </a:t>
            </a:r>
            <a:r>
              <a:rPr lang="en-GB" dirty="0" err="1"/>
              <a:t>kondenzátor</a:t>
            </a:r>
            <a:r>
              <a:rPr lang="en-GB" dirty="0"/>
              <a:t> </a:t>
            </a:r>
            <a:r>
              <a:rPr lang="en-GB" dirty="0" err="1"/>
              <a:t>na</a:t>
            </a:r>
            <a:r>
              <a:rPr lang="en-GB" dirty="0"/>
              <a:t> </a:t>
            </a:r>
            <a:r>
              <a:rPr lang="en-GB" dirty="0" err="1"/>
              <a:t>generátor</a:t>
            </a:r>
            <a:r>
              <a:rPr lang="en-GB" dirty="0"/>
              <a:t> </a:t>
            </a:r>
            <a:r>
              <a:rPr lang="en-GB" dirty="0" err="1"/>
              <a:t>sínusového</a:t>
            </a:r>
            <a:r>
              <a:rPr lang="en-GB" dirty="0"/>
              <a:t> </a:t>
            </a:r>
            <a:r>
              <a:rPr lang="en-GB" dirty="0" err="1"/>
              <a:t>napätia</a:t>
            </a:r>
            <a:r>
              <a:rPr lang="en-GB" dirty="0"/>
              <a:t> s </a:t>
            </a:r>
            <a:r>
              <a:rPr lang="en-GB" dirty="0" err="1"/>
              <a:t>frekvenciou</a:t>
            </a:r>
            <a:r>
              <a:rPr lang="en-GB" dirty="0"/>
              <a:t> v </a:t>
            </a:r>
            <a:r>
              <a:rPr lang="en-GB" dirty="0" err="1"/>
              <a:t>akustickej</a:t>
            </a:r>
            <a:r>
              <a:rPr lang="en-GB" dirty="0"/>
              <a:t> </a:t>
            </a:r>
            <a:r>
              <a:rPr lang="en-GB" dirty="0" err="1"/>
              <a:t>oblasti</a:t>
            </a:r>
            <a:r>
              <a:rPr lang="en-GB" dirty="0"/>
              <a:t>, </a:t>
            </a:r>
            <a:r>
              <a:rPr lang="en-GB" dirty="0" err="1"/>
              <a:t>vyššie</a:t>
            </a:r>
            <a:r>
              <a:rPr lang="en-GB" dirty="0"/>
              <a:t> </a:t>
            </a:r>
            <a:r>
              <a:rPr lang="en-GB" dirty="0" err="1"/>
              <a:t>napätie</a:t>
            </a:r>
            <a:r>
              <a:rPr lang="en-GB" dirty="0"/>
              <a:t> je </a:t>
            </a:r>
            <a:r>
              <a:rPr lang="en-GB" dirty="0" err="1"/>
              <a:t>lepšie</a:t>
            </a:r>
            <a:r>
              <a:rPr lang="en-GB" dirty="0"/>
              <a:t> (</a:t>
            </a:r>
            <a:r>
              <a:rPr lang="en-GB" dirty="0" err="1"/>
              <a:t>pozor</a:t>
            </a:r>
            <a:r>
              <a:rPr lang="en-GB" dirty="0"/>
              <a:t> </a:t>
            </a:r>
            <a:r>
              <a:rPr lang="en-GB" dirty="0" err="1"/>
              <a:t>na</a:t>
            </a:r>
            <a:r>
              <a:rPr lang="en-GB" dirty="0"/>
              <a:t> </a:t>
            </a:r>
            <a:r>
              <a:rPr lang="en-GB" dirty="0" err="1"/>
              <a:t>maximálne</a:t>
            </a:r>
            <a:r>
              <a:rPr lang="en-GB" dirty="0"/>
              <a:t> </a:t>
            </a:r>
            <a:r>
              <a:rPr lang="en-GB" dirty="0" err="1"/>
              <a:t>povolené</a:t>
            </a:r>
            <a:r>
              <a:rPr lang="en-GB" dirty="0"/>
              <a:t> </a:t>
            </a:r>
            <a:r>
              <a:rPr lang="en-GB" dirty="0" err="1"/>
              <a:t>napätie</a:t>
            </a:r>
            <a:r>
              <a:rPr lang="en-GB" dirty="0"/>
              <a:t>)</a:t>
            </a:r>
          </a:p>
          <a:p>
            <a:pPr lvl="1"/>
            <a:r>
              <a:rPr lang="en-GB" dirty="0" err="1"/>
              <a:t>Meniť</a:t>
            </a:r>
            <a:r>
              <a:rPr lang="en-GB" dirty="0"/>
              <a:t> </a:t>
            </a:r>
            <a:r>
              <a:rPr lang="en-GB" dirty="0" err="1"/>
              <a:t>frekvenciu</a:t>
            </a:r>
            <a:r>
              <a:rPr lang="en-GB" dirty="0"/>
              <a:t>, </a:t>
            </a:r>
            <a:r>
              <a:rPr lang="en-GB" dirty="0" err="1"/>
              <a:t>merať</a:t>
            </a:r>
            <a:r>
              <a:rPr lang="en-GB" dirty="0"/>
              <a:t> </a:t>
            </a:r>
            <a:r>
              <a:rPr lang="en-GB" dirty="0" err="1"/>
              <a:t>zvuk</a:t>
            </a:r>
            <a:r>
              <a:rPr lang="en-GB" dirty="0"/>
              <a:t> </a:t>
            </a:r>
            <a:r>
              <a:rPr lang="en-GB" dirty="0" err="1"/>
              <a:t>mikrofónom</a:t>
            </a:r>
            <a:r>
              <a:rPr lang="en-GB" dirty="0"/>
              <a:t> a </a:t>
            </a:r>
            <a:r>
              <a:rPr lang="en-GB" dirty="0" err="1"/>
              <a:t>hľadať</a:t>
            </a:r>
            <a:r>
              <a:rPr lang="en-GB" dirty="0"/>
              <a:t> </a:t>
            </a:r>
            <a:r>
              <a:rPr lang="en-GB" dirty="0" err="1"/>
              <a:t>oblasti</a:t>
            </a:r>
            <a:r>
              <a:rPr lang="en-GB" dirty="0"/>
              <a:t> so </a:t>
            </a:r>
            <a:r>
              <a:rPr lang="en-GB" dirty="0" err="1"/>
              <a:t>silnejším</a:t>
            </a:r>
            <a:r>
              <a:rPr lang="en-GB" dirty="0"/>
              <a:t> </a:t>
            </a:r>
            <a:r>
              <a:rPr lang="en-GB" dirty="0" err="1"/>
              <a:t>zvukom</a:t>
            </a:r>
            <a:r>
              <a:rPr lang="en-GB" dirty="0"/>
              <a:t> </a:t>
            </a:r>
            <a:r>
              <a:rPr lang="en-GB" dirty="0" err="1"/>
              <a:t>vychádzajúcim</a:t>
            </a:r>
            <a:r>
              <a:rPr lang="en-GB" dirty="0"/>
              <a:t> z </a:t>
            </a:r>
            <a:r>
              <a:rPr lang="en-GB" dirty="0" err="1"/>
              <a:t>kondenzátora</a:t>
            </a:r>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r>
              <a:rPr lang="en-GB" dirty="0" err="1"/>
              <a:t>Naletovať</a:t>
            </a:r>
            <a:r>
              <a:rPr lang="en-GB" dirty="0"/>
              <a:t> </a:t>
            </a:r>
            <a:r>
              <a:rPr lang="en-GB" dirty="0" err="1"/>
              <a:t>kondenzátor</a:t>
            </a:r>
            <a:r>
              <a:rPr lang="en-GB" dirty="0"/>
              <a:t> </a:t>
            </a:r>
            <a:r>
              <a:rPr lang="en-GB" dirty="0" err="1"/>
              <a:t>na</a:t>
            </a:r>
            <a:r>
              <a:rPr lang="en-GB" dirty="0"/>
              <a:t> PCB – </a:t>
            </a:r>
            <a:r>
              <a:rPr lang="en-GB" dirty="0" err="1"/>
              <a:t>zosilnenie</a:t>
            </a:r>
            <a:r>
              <a:rPr lang="en-GB" dirty="0"/>
              <a:t> </a:t>
            </a:r>
            <a:r>
              <a:rPr lang="en-GB" dirty="0" err="1"/>
              <a:t>efektu</a:t>
            </a:r>
            <a:r>
              <a:rPr lang="en-GB" dirty="0"/>
              <a:t>?</a:t>
            </a:r>
          </a:p>
          <a:p>
            <a:pPr lvl="1"/>
            <a:r>
              <a:rPr lang="en-GB" dirty="0" err="1"/>
              <a:t>Frekvencia</a:t>
            </a:r>
            <a:r>
              <a:rPr lang="en-GB" dirty="0"/>
              <a:t> maxima – </a:t>
            </a:r>
            <a:r>
              <a:rPr lang="en-GB" dirty="0" err="1"/>
              <a:t>súvisí</a:t>
            </a:r>
            <a:r>
              <a:rPr lang="en-GB" dirty="0"/>
              <a:t> s </a:t>
            </a:r>
            <a:r>
              <a:rPr lang="en-GB" dirty="0" err="1"/>
              <a:t>rozmermi</a:t>
            </a:r>
            <a:r>
              <a:rPr lang="en-GB" dirty="0"/>
              <a:t> </a:t>
            </a:r>
            <a:r>
              <a:rPr lang="en-GB" dirty="0" err="1"/>
              <a:t>kondenzátora</a:t>
            </a:r>
            <a:r>
              <a:rPr lang="en-GB" dirty="0"/>
              <a:t>, </a:t>
            </a:r>
            <a:r>
              <a:rPr lang="en-GB" dirty="0" err="1"/>
              <a:t>dosky</a:t>
            </a:r>
            <a:r>
              <a:rPr lang="en-GB" dirty="0"/>
              <a:t>?</a:t>
            </a:r>
          </a:p>
        </p:txBody>
      </p:sp>
      <p:pic>
        <p:nvPicPr>
          <p:cNvPr id="6" name="Picture 5">
            <a:extLst>
              <a:ext uri="{FF2B5EF4-FFF2-40B4-BE49-F238E27FC236}">
                <a16:creationId xmlns:a16="http://schemas.microsoft.com/office/drawing/2014/main" id="{6BCD0E14-4594-4E22-A2A3-5C9619420D38}"/>
              </a:ext>
            </a:extLst>
          </p:cNvPr>
          <p:cNvPicPr>
            <a:picLocks noChangeAspect="1"/>
          </p:cNvPicPr>
          <p:nvPr/>
        </p:nvPicPr>
        <p:blipFill rotWithShape="1">
          <a:blip r:embed="rId2"/>
          <a:srcRect t="15927" b="18005"/>
          <a:stretch/>
        </p:blipFill>
        <p:spPr>
          <a:xfrm>
            <a:off x="2575250" y="3329473"/>
            <a:ext cx="5069633" cy="1883229"/>
          </a:xfrm>
          <a:prstGeom prst="rect">
            <a:avLst/>
          </a:prstGeom>
        </p:spPr>
      </p:pic>
    </p:spTree>
    <p:extLst>
      <p:ext uri="{BB962C8B-B14F-4D97-AF65-F5344CB8AC3E}">
        <p14:creationId xmlns:p14="http://schemas.microsoft.com/office/powerpoint/2010/main" val="425438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lstStyle/>
          <a:p>
            <a:br>
              <a:rPr lang="en-GB" dirty="0"/>
            </a:br>
            <a:r>
              <a:rPr lang="en-GB" dirty="0"/>
              <a:t>  </a:t>
            </a:r>
            <a:r>
              <a:rPr lang="sk-SK" b="1" dirty="0"/>
              <a:t>4. Spievajúci kondenzátor</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70"/>
            <a:ext cx="7886700" cy="4456987"/>
          </a:xfrm>
        </p:spPr>
        <p:txBody>
          <a:bodyPr>
            <a:normAutofit/>
          </a:bodyPr>
          <a:lstStyle/>
          <a:p>
            <a:r>
              <a:rPr lang="en-GB" dirty="0" err="1"/>
              <a:t>Čo</a:t>
            </a:r>
            <a:r>
              <a:rPr lang="en-GB" dirty="0"/>
              <a:t> s </a:t>
            </a:r>
            <a:r>
              <a:rPr lang="en-GB" dirty="0" err="1"/>
              <a:t>úlohou</a:t>
            </a:r>
            <a:endParaRPr lang="en-GB" dirty="0"/>
          </a:p>
          <a:p>
            <a:pPr lvl="1"/>
            <a:r>
              <a:rPr lang="en-GB" dirty="0" err="1"/>
              <a:t>Úvodné</a:t>
            </a:r>
            <a:r>
              <a:rPr lang="en-GB" dirty="0"/>
              <a:t> </a:t>
            </a:r>
            <a:r>
              <a:rPr lang="en-GB" dirty="0" err="1"/>
              <a:t>informácie</a:t>
            </a:r>
            <a:r>
              <a:rPr lang="en-GB" dirty="0"/>
              <a:t>:</a:t>
            </a:r>
            <a:endParaRPr lang="en-GB" dirty="0">
              <a:hlinkClick r:id="rId2"/>
            </a:endParaRPr>
          </a:p>
          <a:p>
            <a:pPr lvl="1"/>
            <a:r>
              <a:rPr lang="en-GB" dirty="0">
                <a:hlinkClick r:id="rId2"/>
              </a:rPr>
              <a:t>https://www.murata.com/en-global/support/faqs/capacitor/ceramiccapacitor/char/0020</a:t>
            </a:r>
            <a:endParaRPr lang="en-GB" dirty="0"/>
          </a:p>
          <a:p>
            <a:pPr lvl="1"/>
            <a:r>
              <a:rPr lang="en-GB" dirty="0">
                <a:hlinkClick r:id="rId3"/>
              </a:rPr>
              <a:t>https://www.ic-components.sk/blog/why-do-ceramic-capacitors-sing-mlcc-noise-causes-and-fixes.jsp</a:t>
            </a:r>
            <a:r>
              <a:rPr lang="en-GB" dirty="0"/>
              <a:t> </a:t>
            </a:r>
          </a:p>
          <a:p>
            <a:pPr lvl="1"/>
            <a:r>
              <a:rPr lang="en-GB" dirty="0">
                <a:hlinkClick r:id="rId4"/>
              </a:rPr>
              <a:t>https://weishielectronics.com/ceramic-capacitor-noise/</a:t>
            </a:r>
            <a:r>
              <a:rPr lang="en-GB" dirty="0"/>
              <a:t> </a:t>
            </a:r>
          </a:p>
          <a:p>
            <a:pPr lvl="1"/>
            <a:r>
              <a:rPr lang="en-GB" dirty="0">
                <a:hlinkClick r:id="rId5"/>
              </a:rPr>
              <a:t>https://www.ti.com/document-viewer/lit/html/SSZTB09</a:t>
            </a:r>
            <a:r>
              <a:rPr lang="en-GB" dirty="0"/>
              <a:t> </a:t>
            </a:r>
          </a:p>
        </p:txBody>
      </p:sp>
    </p:spTree>
    <p:extLst>
      <p:ext uri="{BB962C8B-B14F-4D97-AF65-F5344CB8AC3E}">
        <p14:creationId xmlns:p14="http://schemas.microsoft.com/office/powerpoint/2010/main" val="1401609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dirty="0"/>
              <a:t>  </a:t>
            </a:r>
            <a:r>
              <a:rPr lang="sk-SK" b="1" dirty="0"/>
              <a:t>5. Ypsilonové kyvadlo</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70"/>
            <a:ext cx="7886700" cy="4456987"/>
          </a:xfrm>
        </p:spPr>
        <p:txBody>
          <a:bodyPr>
            <a:normAutofit/>
          </a:bodyPr>
          <a:lstStyle/>
          <a:p>
            <a:r>
              <a:rPr lang="sk-SK" dirty="0"/>
              <a:t>Zostrojte </a:t>
            </a:r>
            <a:r>
              <a:rPr lang="sk-SK" dirty="0" err="1"/>
              <a:t>Bowditchovo</a:t>
            </a:r>
            <a:r>
              <a:rPr lang="sk-SK" dirty="0"/>
              <a:t> </a:t>
            </a:r>
            <a:r>
              <a:rPr lang="sk-SK" dirty="0">
                <a:solidFill>
                  <a:srgbClr val="FF0000"/>
                </a:solidFill>
              </a:rPr>
              <a:t>kyvadlo</a:t>
            </a:r>
            <a:r>
              <a:rPr lang="sk-SK" dirty="0"/>
              <a:t> (kyvadlo, ktorého závesné vlákno je v tvare </a:t>
            </a:r>
            <a:r>
              <a:rPr lang="sk-SK" dirty="0">
                <a:solidFill>
                  <a:srgbClr val="FF0000"/>
                </a:solidFill>
              </a:rPr>
              <a:t>písmena Y</a:t>
            </a:r>
            <a:r>
              <a:rPr lang="sk-SK" dirty="0"/>
              <a:t>). Preskúmajte, ako závisia </a:t>
            </a:r>
            <a:r>
              <a:rPr lang="sk-SK" dirty="0" err="1">
                <a:solidFill>
                  <a:srgbClr val="FF0000"/>
                </a:solidFill>
              </a:rPr>
              <a:t>Lissajousove</a:t>
            </a:r>
            <a:r>
              <a:rPr lang="sk-SK" dirty="0">
                <a:solidFill>
                  <a:srgbClr val="FF0000"/>
                </a:solidFill>
              </a:rPr>
              <a:t> obrazce </a:t>
            </a:r>
            <a:r>
              <a:rPr lang="sk-SK" dirty="0"/>
              <a:t>vytvárané závažím od relevantných parametrov.</a:t>
            </a:r>
            <a:endParaRPr lang="en-GB" dirty="0"/>
          </a:p>
        </p:txBody>
      </p:sp>
      <p:graphicFrame>
        <p:nvGraphicFramePr>
          <p:cNvPr id="4" name="Object 3">
            <a:extLst>
              <a:ext uri="{FF2B5EF4-FFF2-40B4-BE49-F238E27FC236}">
                <a16:creationId xmlns:a16="http://schemas.microsoft.com/office/drawing/2014/main" id="{B282E862-0434-40D3-A842-A36E471CDB05}"/>
              </a:ext>
            </a:extLst>
          </p:cNvPr>
          <p:cNvGraphicFramePr>
            <a:graphicFrameLocks noChangeAspect="1"/>
          </p:cNvGraphicFramePr>
          <p:nvPr>
            <p:extLst>
              <p:ext uri="{D42A27DB-BD31-4B8C-83A1-F6EECF244321}">
                <p14:modId xmlns:p14="http://schemas.microsoft.com/office/powerpoint/2010/main" val="3257829322"/>
              </p:ext>
            </p:extLst>
          </p:nvPr>
        </p:nvGraphicFramePr>
        <p:xfrm>
          <a:off x="896679" y="2921033"/>
          <a:ext cx="3382962" cy="3122436"/>
        </p:xfrm>
        <a:graphic>
          <a:graphicData uri="http://schemas.openxmlformats.org/presentationml/2006/ole">
            <mc:AlternateContent xmlns:mc="http://schemas.openxmlformats.org/markup-compatibility/2006">
              <mc:Choice xmlns:v="urn:schemas-microsoft-com:vml" Requires="v">
                <p:oleObj spid="_x0000_s16433" name="PHOTO-PAINT" r:id="rId3" imgW="5545711" imgH="5117675" progId="CorelPHOTOPAINT.Image.26">
                  <p:embed/>
                </p:oleObj>
              </mc:Choice>
              <mc:Fallback>
                <p:oleObj name="PHOTO-PAINT" r:id="rId3" imgW="5545711" imgH="5117675" progId="CorelPHOTOPAINT.Image.26">
                  <p:embed/>
                  <p:pic>
                    <p:nvPicPr>
                      <p:cNvPr id="0" name=""/>
                      <p:cNvPicPr/>
                      <p:nvPr/>
                    </p:nvPicPr>
                    <p:blipFill>
                      <a:blip r:embed="rId4"/>
                      <a:stretch>
                        <a:fillRect/>
                      </a:stretch>
                    </p:blipFill>
                    <p:spPr>
                      <a:xfrm>
                        <a:off x="896679" y="2921033"/>
                        <a:ext cx="3382962" cy="3122436"/>
                      </a:xfrm>
                      <a:prstGeom prst="rect">
                        <a:avLst/>
                      </a:prstGeom>
                    </p:spPr>
                  </p:pic>
                </p:oleObj>
              </mc:Fallback>
            </mc:AlternateContent>
          </a:graphicData>
        </a:graphic>
      </p:graphicFrame>
      <p:pic>
        <p:nvPicPr>
          <p:cNvPr id="16390" name="Picture 6" descr="QB64 BowDitch Pendulum - Demo #06 - YouTube">
            <a:extLst>
              <a:ext uri="{FF2B5EF4-FFF2-40B4-BE49-F238E27FC236}">
                <a16:creationId xmlns:a16="http://schemas.microsoft.com/office/drawing/2014/main" id="{D1A344DD-8A42-4C2F-B859-91EDB60D8A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1568" y="3930375"/>
            <a:ext cx="3035753" cy="2276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27218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dirty="0"/>
              <a:t>  </a:t>
            </a:r>
            <a:r>
              <a:rPr lang="sk-SK" b="1" dirty="0"/>
              <a:t>5. Ypsilonové kyvadlo</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70"/>
            <a:ext cx="7886700" cy="4456987"/>
          </a:xfrm>
        </p:spPr>
        <p:txBody>
          <a:bodyPr>
            <a:normAutofit/>
          </a:bodyPr>
          <a:lstStyle/>
          <a:p>
            <a:r>
              <a:rPr lang="en-GB" dirty="0" err="1"/>
              <a:t>Perióda</a:t>
            </a:r>
            <a:r>
              <a:rPr lang="en-GB" dirty="0"/>
              <a:t> </a:t>
            </a:r>
            <a:r>
              <a:rPr lang="en-GB" dirty="0" err="1"/>
              <a:t>kmitov</a:t>
            </a:r>
            <a:endParaRPr lang="en-GB" dirty="0"/>
          </a:p>
          <a:p>
            <a:pPr lvl="1"/>
            <a:r>
              <a:rPr lang="en-GB" dirty="0" err="1"/>
              <a:t>Rôzna</a:t>
            </a:r>
            <a:r>
              <a:rPr lang="en-GB" dirty="0"/>
              <a:t> </a:t>
            </a:r>
            <a:r>
              <a:rPr lang="en-GB" dirty="0" err="1"/>
              <a:t>dĺžka</a:t>
            </a:r>
            <a:r>
              <a:rPr lang="en-GB" dirty="0"/>
              <a:t> </a:t>
            </a:r>
            <a:r>
              <a:rPr lang="en-GB" dirty="0" err="1"/>
              <a:t>pohyblivej</a:t>
            </a:r>
            <a:r>
              <a:rPr lang="en-GB" dirty="0"/>
              <a:t> </a:t>
            </a:r>
            <a:r>
              <a:rPr lang="en-GB" dirty="0" err="1"/>
              <a:t>časti</a:t>
            </a:r>
            <a:r>
              <a:rPr lang="en-GB" dirty="0"/>
              <a:t> </a:t>
            </a:r>
            <a:r>
              <a:rPr lang="en-GB" dirty="0" err="1"/>
              <a:t>závesu</a:t>
            </a:r>
            <a:r>
              <a:rPr lang="en-GB" dirty="0"/>
              <a:t> </a:t>
            </a:r>
            <a:r>
              <a:rPr lang="en-GB" dirty="0" err="1"/>
              <a:t>kyvadla</a:t>
            </a:r>
            <a:r>
              <a:rPr lang="en-GB" dirty="0"/>
              <a:t> </a:t>
            </a:r>
            <a:r>
              <a:rPr lang="en-GB" dirty="0" err="1"/>
              <a:t>pri</a:t>
            </a:r>
            <a:r>
              <a:rPr lang="en-GB" dirty="0"/>
              <a:t> </a:t>
            </a:r>
            <a:r>
              <a:rPr lang="en-GB" dirty="0" err="1"/>
              <a:t>kmitaní</a:t>
            </a:r>
            <a:r>
              <a:rPr lang="en-GB" dirty="0"/>
              <a:t> v </a:t>
            </a:r>
            <a:r>
              <a:rPr lang="en-GB" dirty="0" err="1"/>
              <a:t>rovine</a:t>
            </a:r>
            <a:r>
              <a:rPr lang="en-GB" dirty="0"/>
              <a:t> “Y” a v </a:t>
            </a:r>
            <a:r>
              <a:rPr lang="en-GB" dirty="0" err="1"/>
              <a:t>smere</a:t>
            </a:r>
            <a:r>
              <a:rPr lang="en-GB" dirty="0"/>
              <a:t> </a:t>
            </a:r>
            <a:r>
              <a:rPr lang="en-GB" dirty="0" err="1"/>
              <a:t>kolmom</a:t>
            </a:r>
            <a:r>
              <a:rPr lang="en-GB" dirty="0"/>
              <a:t> </a:t>
            </a:r>
            <a:r>
              <a:rPr lang="en-GB" dirty="0" err="1"/>
              <a:t>na</a:t>
            </a:r>
            <a:r>
              <a:rPr lang="en-GB" dirty="0"/>
              <a:t> </a:t>
            </a:r>
            <a:r>
              <a:rPr lang="en-GB" dirty="0" err="1"/>
              <a:t>rovinu</a:t>
            </a:r>
            <a:r>
              <a:rPr lang="en-GB" dirty="0"/>
              <a:t> “Y”</a:t>
            </a:r>
          </a:p>
        </p:txBody>
      </p:sp>
      <p:pic>
        <p:nvPicPr>
          <p:cNvPr id="6" name="Picture 5">
            <a:extLst>
              <a:ext uri="{FF2B5EF4-FFF2-40B4-BE49-F238E27FC236}">
                <a16:creationId xmlns:a16="http://schemas.microsoft.com/office/drawing/2014/main" id="{1AD2D553-6AC8-47CC-BA9A-A594287C12B2}"/>
              </a:ext>
            </a:extLst>
          </p:cNvPr>
          <p:cNvPicPr>
            <a:picLocks noChangeAspect="1"/>
          </p:cNvPicPr>
          <p:nvPr/>
        </p:nvPicPr>
        <p:blipFill rotWithShape="1">
          <a:blip r:embed="rId2"/>
          <a:srcRect t="11303" b="6415"/>
          <a:stretch/>
        </p:blipFill>
        <p:spPr>
          <a:xfrm>
            <a:off x="1728210" y="3726024"/>
            <a:ext cx="5687580" cy="2992017"/>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B8E7721-B74A-43B7-99AD-8562005538C1}"/>
                  </a:ext>
                </a:extLst>
              </p:cNvPr>
              <p:cNvSpPr txBox="1"/>
              <p:nvPr/>
            </p:nvSpPr>
            <p:spPr>
              <a:xfrm>
                <a:off x="2217576" y="2701669"/>
                <a:ext cx="1160318" cy="8183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𝑇</m:t>
                          </m:r>
                        </m:e>
                        <m:sub>
                          <m:r>
                            <a:rPr lang="en-GB" b="0" i="1" smtClean="0">
                              <a:latin typeface="Cambria Math" panose="02040503050406030204" pitchFamily="18" charset="0"/>
                            </a:rPr>
                            <m:t>1</m:t>
                          </m:r>
                        </m:sub>
                      </m:sSub>
                      <m:r>
                        <a:rPr lang="en-GB" b="0" i="1" smtClean="0">
                          <a:latin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𝜋</m:t>
                      </m:r>
                      <m:rad>
                        <m:radPr>
                          <m:degHide m:val="on"/>
                          <m:ctrlPr>
                            <a:rPr lang="en-GB" b="0" i="1" smtClean="0">
                              <a:latin typeface="Cambria Math" panose="02040503050406030204" pitchFamily="18" charset="0"/>
                              <a:ea typeface="Cambria Math" panose="02040503050406030204" pitchFamily="18" charset="0"/>
                            </a:rPr>
                          </m:ctrlPr>
                        </m:radPr>
                        <m:deg/>
                        <m:e>
                          <m:f>
                            <m:fPr>
                              <m:ctrlPr>
                                <a:rPr lang="en-GB" b="0" i="1" smtClean="0">
                                  <a:latin typeface="Cambria Math" panose="02040503050406030204" pitchFamily="18" charset="0"/>
                                  <a:ea typeface="Cambria Math" panose="02040503050406030204" pitchFamily="18" charset="0"/>
                                </a:rPr>
                              </m:ctrlPr>
                            </m:fPr>
                            <m:num>
                              <m:r>
                                <a:rPr lang="en-GB" b="0" i="1" smtClean="0">
                                  <a:solidFill>
                                    <a:srgbClr val="00B0F0"/>
                                  </a:solidFill>
                                  <a:latin typeface="Cambria Math" panose="02040503050406030204" pitchFamily="18" charset="0"/>
                                  <a:ea typeface="Cambria Math" panose="02040503050406030204" pitchFamily="18" charset="0"/>
                                </a:rPr>
                                <m:t>𝑎</m:t>
                              </m:r>
                            </m:num>
                            <m:den>
                              <m:r>
                                <a:rPr lang="en-GB" b="0" i="1" smtClean="0">
                                  <a:latin typeface="Cambria Math" panose="02040503050406030204" pitchFamily="18" charset="0"/>
                                  <a:ea typeface="Cambria Math" panose="02040503050406030204" pitchFamily="18" charset="0"/>
                                </a:rPr>
                                <m:t>𝑔</m:t>
                              </m:r>
                            </m:den>
                          </m:f>
                        </m:e>
                      </m:rad>
                    </m:oMath>
                  </m:oMathPara>
                </a14:m>
                <a:endParaRPr lang="en-GB" dirty="0"/>
              </a:p>
            </p:txBody>
          </p:sp>
        </mc:Choice>
        <mc:Fallback xmlns="">
          <p:sp>
            <p:nvSpPr>
              <p:cNvPr id="7" name="TextBox 6">
                <a:extLst>
                  <a:ext uri="{FF2B5EF4-FFF2-40B4-BE49-F238E27FC236}">
                    <a16:creationId xmlns:a16="http://schemas.microsoft.com/office/drawing/2014/main" id="{7B8E7721-B74A-43B7-99AD-8562005538C1}"/>
                  </a:ext>
                </a:extLst>
              </p:cNvPr>
              <p:cNvSpPr txBox="1">
                <a:spLocks noRot="1" noChangeAspect="1" noMove="1" noResize="1" noEditPoints="1" noAdjustHandles="1" noChangeArrowheads="1" noChangeShapeType="1" noTextEdit="1"/>
              </p:cNvSpPr>
              <p:nvPr/>
            </p:nvSpPr>
            <p:spPr>
              <a:xfrm>
                <a:off x="2217576" y="2701669"/>
                <a:ext cx="1160318" cy="818366"/>
              </a:xfrm>
              <a:prstGeom prst="rect">
                <a:avLst/>
              </a:prstGeom>
              <a:blipFill>
                <a:blip r:embed="rId3"/>
                <a:stretch>
                  <a:fillRect b="-74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6A31A8B-B8B3-4468-8852-50EA83FD26A5}"/>
                  </a:ext>
                </a:extLst>
              </p:cNvPr>
              <p:cNvSpPr txBox="1"/>
              <p:nvPr/>
            </p:nvSpPr>
            <p:spPr>
              <a:xfrm>
                <a:off x="4386661" y="2701669"/>
                <a:ext cx="1165639" cy="8183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𝑇</m:t>
                          </m:r>
                        </m:e>
                        <m:sub>
                          <m:r>
                            <a:rPr lang="en-GB" b="0" i="1" smtClean="0">
                              <a:latin typeface="Cambria Math" panose="02040503050406030204" pitchFamily="18" charset="0"/>
                            </a:rPr>
                            <m:t>2</m:t>
                          </m:r>
                        </m:sub>
                      </m:sSub>
                      <m:r>
                        <a:rPr lang="en-GB" b="0" i="1" smtClean="0">
                          <a:latin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𝜋</m:t>
                      </m:r>
                      <m:rad>
                        <m:radPr>
                          <m:degHide m:val="on"/>
                          <m:ctrlPr>
                            <a:rPr lang="en-GB" b="0" i="1" smtClean="0">
                              <a:latin typeface="Cambria Math" panose="02040503050406030204" pitchFamily="18" charset="0"/>
                              <a:ea typeface="Cambria Math" panose="02040503050406030204" pitchFamily="18" charset="0"/>
                            </a:rPr>
                          </m:ctrlPr>
                        </m:radPr>
                        <m:deg/>
                        <m:e>
                          <m:f>
                            <m:fPr>
                              <m:ctrlPr>
                                <a:rPr lang="en-GB" b="0" i="1" smtClean="0">
                                  <a:latin typeface="Cambria Math" panose="02040503050406030204" pitchFamily="18" charset="0"/>
                                  <a:ea typeface="Cambria Math" panose="02040503050406030204" pitchFamily="18" charset="0"/>
                                </a:rPr>
                              </m:ctrlPr>
                            </m:fPr>
                            <m:num>
                              <m:r>
                                <a:rPr lang="en-GB" b="0" i="1" smtClean="0">
                                  <a:solidFill>
                                    <a:srgbClr val="FF0000"/>
                                  </a:solidFill>
                                  <a:latin typeface="Cambria Math" panose="02040503050406030204" pitchFamily="18" charset="0"/>
                                  <a:ea typeface="Cambria Math" panose="02040503050406030204" pitchFamily="18" charset="0"/>
                                </a:rPr>
                                <m:t>𝑏</m:t>
                              </m:r>
                            </m:num>
                            <m:den>
                              <m:r>
                                <a:rPr lang="en-GB" b="0" i="1" smtClean="0">
                                  <a:latin typeface="Cambria Math" panose="02040503050406030204" pitchFamily="18" charset="0"/>
                                  <a:ea typeface="Cambria Math" panose="02040503050406030204" pitchFamily="18" charset="0"/>
                                </a:rPr>
                                <m:t>𝑔</m:t>
                              </m:r>
                            </m:den>
                          </m:f>
                        </m:e>
                      </m:rad>
                    </m:oMath>
                  </m:oMathPara>
                </a14:m>
                <a:endParaRPr lang="en-GB" dirty="0"/>
              </a:p>
            </p:txBody>
          </p:sp>
        </mc:Choice>
        <mc:Fallback xmlns="">
          <p:sp>
            <p:nvSpPr>
              <p:cNvPr id="9" name="TextBox 8">
                <a:extLst>
                  <a:ext uri="{FF2B5EF4-FFF2-40B4-BE49-F238E27FC236}">
                    <a16:creationId xmlns:a16="http://schemas.microsoft.com/office/drawing/2014/main" id="{16A31A8B-B8B3-4468-8852-50EA83FD26A5}"/>
                  </a:ext>
                </a:extLst>
              </p:cNvPr>
              <p:cNvSpPr txBox="1">
                <a:spLocks noRot="1" noChangeAspect="1" noMove="1" noResize="1" noEditPoints="1" noAdjustHandles="1" noChangeArrowheads="1" noChangeShapeType="1" noTextEdit="1"/>
              </p:cNvSpPr>
              <p:nvPr/>
            </p:nvSpPr>
            <p:spPr>
              <a:xfrm>
                <a:off x="4386661" y="2701669"/>
                <a:ext cx="1165639" cy="818366"/>
              </a:xfrm>
              <a:prstGeom prst="rect">
                <a:avLst/>
              </a:prstGeom>
              <a:blipFill>
                <a:blip r:embed="rId4"/>
                <a:stretch>
                  <a:fillRect b="-1493"/>
                </a:stretch>
              </a:blipFill>
            </p:spPr>
            <p:txBody>
              <a:bodyPr/>
              <a:lstStyle/>
              <a:p>
                <a:r>
                  <a:rPr lang="en-GB">
                    <a:noFill/>
                  </a:rPr>
                  <a:t> </a:t>
                </a:r>
              </a:p>
            </p:txBody>
          </p:sp>
        </mc:Fallback>
      </mc:AlternateContent>
    </p:spTree>
    <p:extLst>
      <p:ext uri="{BB962C8B-B14F-4D97-AF65-F5344CB8AC3E}">
        <p14:creationId xmlns:p14="http://schemas.microsoft.com/office/powerpoint/2010/main" val="4215641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dirty="0"/>
              <a:t>  </a:t>
            </a:r>
            <a:r>
              <a:rPr lang="sk-SK" b="1" dirty="0"/>
              <a:t>5. Ypsilonové kyvadlo</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70"/>
            <a:ext cx="7886700" cy="4456987"/>
          </a:xfrm>
        </p:spPr>
        <p:txBody>
          <a:bodyPr>
            <a:normAutofit/>
          </a:bodyPr>
          <a:lstStyle/>
          <a:p>
            <a:r>
              <a:rPr lang="en-GB" dirty="0" err="1"/>
              <a:t>Tvar</a:t>
            </a:r>
            <a:r>
              <a:rPr lang="en-GB" dirty="0"/>
              <a:t> </a:t>
            </a:r>
            <a:r>
              <a:rPr lang="en-GB" dirty="0" err="1"/>
              <a:t>dráhy</a:t>
            </a:r>
            <a:r>
              <a:rPr lang="en-GB" dirty="0"/>
              <a:t> </a:t>
            </a:r>
            <a:r>
              <a:rPr lang="en-GB" dirty="0" err="1"/>
              <a:t>kyvadla</a:t>
            </a:r>
            <a:endParaRPr lang="en-GB" dirty="0"/>
          </a:p>
          <a:p>
            <a:pPr lvl="1"/>
            <a:r>
              <a:rPr lang="en-GB" dirty="0" err="1"/>
              <a:t>Komplikovaný</a:t>
            </a:r>
            <a:r>
              <a:rPr lang="en-GB" dirty="0"/>
              <a:t>, ale </a:t>
            </a:r>
            <a:r>
              <a:rPr lang="en-GB" dirty="0" err="1"/>
              <a:t>jednoduché</a:t>
            </a:r>
            <a:r>
              <a:rPr lang="en-GB" dirty="0"/>
              <a:t> </a:t>
            </a:r>
            <a:r>
              <a:rPr lang="en-GB" dirty="0" err="1"/>
              <a:t>obrazce</a:t>
            </a:r>
            <a:r>
              <a:rPr lang="en-GB" dirty="0"/>
              <a:t>, </a:t>
            </a:r>
            <a:r>
              <a:rPr lang="en-GB" dirty="0" err="1"/>
              <a:t>ak</a:t>
            </a:r>
            <a:r>
              <a:rPr lang="en-GB" dirty="0"/>
              <a:t> </a:t>
            </a:r>
            <a:r>
              <a:rPr lang="en-GB" dirty="0" err="1"/>
              <a:t>sú</a:t>
            </a:r>
            <a:r>
              <a:rPr lang="en-GB" dirty="0"/>
              <a:t> </a:t>
            </a:r>
            <a:r>
              <a:rPr lang="en-GB" dirty="0" err="1">
                <a:solidFill>
                  <a:srgbClr val="FF0000"/>
                </a:solidFill>
              </a:rPr>
              <a:t>periódy</a:t>
            </a:r>
            <a:r>
              <a:rPr lang="en-GB" dirty="0">
                <a:solidFill>
                  <a:srgbClr val="FF0000"/>
                </a:solidFill>
              </a:rPr>
              <a:t> v </a:t>
            </a:r>
            <a:r>
              <a:rPr lang="en-GB" dirty="0" err="1">
                <a:solidFill>
                  <a:srgbClr val="FF0000"/>
                </a:solidFill>
              </a:rPr>
              <a:t>pomere</a:t>
            </a:r>
            <a:r>
              <a:rPr lang="en-GB" dirty="0">
                <a:solidFill>
                  <a:srgbClr val="FF0000"/>
                </a:solidFill>
              </a:rPr>
              <a:t> </a:t>
            </a:r>
            <a:r>
              <a:rPr lang="en-GB" dirty="0" err="1">
                <a:solidFill>
                  <a:srgbClr val="FF0000"/>
                </a:solidFill>
              </a:rPr>
              <a:t>malých</a:t>
            </a:r>
            <a:r>
              <a:rPr lang="en-GB" dirty="0">
                <a:solidFill>
                  <a:srgbClr val="FF0000"/>
                </a:solidFill>
              </a:rPr>
              <a:t> </a:t>
            </a:r>
            <a:r>
              <a:rPr lang="en-GB" dirty="0" err="1">
                <a:solidFill>
                  <a:srgbClr val="FF0000"/>
                </a:solidFill>
              </a:rPr>
              <a:t>celých</a:t>
            </a:r>
            <a:r>
              <a:rPr lang="en-GB" dirty="0">
                <a:solidFill>
                  <a:srgbClr val="FF0000"/>
                </a:solidFill>
              </a:rPr>
              <a:t> </a:t>
            </a:r>
            <a:r>
              <a:rPr lang="en-GB" dirty="0" err="1">
                <a:solidFill>
                  <a:srgbClr val="FF0000"/>
                </a:solidFill>
              </a:rPr>
              <a:t>čísel</a:t>
            </a:r>
            <a:r>
              <a:rPr lang="en-GB" dirty="0"/>
              <a:t>.</a:t>
            </a:r>
          </a:p>
          <a:p>
            <a:pPr lvl="1"/>
            <a:r>
              <a:rPr lang="en-GB" dirty="0" err="1"/>
              <a:t>Teda</a:t>
            </a:r>
            <a:r>
              <a:rPr lang="en-GB" dirty="0"/>
              <a:t> pre </a:t>
            </a:r>
            <a:r>
              <a:rPr lang="en-GB" dirty="0" err="1"/>
              <a:t>jednoduché</a:t>
            </a:r>
            <a:r>
              <a:rPr lang="en-GB" dirty="0"/>
              <a:t> </a:t>
            </a:r>
            <a:r>
              <a:rPr lang="en-GB" dirty="0" err="1"/>
              <a:t>obrazce</a:t>
            </a:r>
            <a:r>
              <a:rPr lang="en-GB" dirty="0"/>
              <a:t> </a:t>
            </a:r>
            <a:r>
              <a:rPr lang="en-GB" dirty="0" err="1"/>
              <a:t>musí</a:t>
            </a:r>
            <a:r>
              <a:rPr lang="en-GB" dirty="0"/>
              <a:t> </a:t>
            </a:r>
            <a:r>
              <a:rPr lang="en-GB" dirty="0" err="1"/>
              <a:t>platiť</a:t>
            </a:r>
            <a:r>
              <a:rPr lang="en-GB" dirty="0"/>
              <a:t>:</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308CE47-22FD-4030-AF6C-8EF93145518C}"/>
                  </a:ext>
                </a:extLst>
              </p:cNvPr>
              <p:cNvSpPr txBox="1"/>
              <p:nvPr/>
            </p:nvSpPr>
            <p:spPr>
              <a:xfrm>
                <a:off x="2988906" y="3005597"/>
                <a:ext cx="1394741" cy="5895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𝑇</m:t>
                              </m:r>
                            </m:e>
                            <m:sub>
                              <m:r>
                                <a:rPr lang="en-GB" i="1">
                                  <a:latin typeface="Cambria Math" panose="02040503050406030204" pitchFamily="18" charset="0"/>
                                </a:rPr>
                                <m:t>1</m:t>
                              </m:r>
                            </m:sub>
                          </m:sSub>
                        </m:num>
                        <m:den>
                          <m:sSub>
                            <m:sSubPr>
                              <m:ctrlPr>
                                <a:rPr lang="en-GB" i="1">
                                  <a:latin typeface="Cambria Math" panose="02040503050406030204" pitchFamily="18" charset="0"/>
                                </a:rPr>
                              </m:ctrlPr>
                            </m:sSubPr>
                            <m:e>
                              <m:r>
                                <a:rPr lang="en-GB" i="1">
                                  <a:latin typeface="Cambria Math" panose="02040503050406030204" pitchFamily="18" charset="0"/>
                                </a:rPr>
                                <m:t>𝑇</m:t>
                              </m:r>
                            </m:e>
                            <m:sub>
                              <m:r>
                                <a:rPr lang="en-GB" b="0" i="1" smtClean="0">
                                  <a:latin typeface="Cambria Math" panose="02040503050406030204" pitchFamily="18" charset="0"/>
                                </a:rPr>
                                <m:t>2</m:t>
                              </m:r>
                            </m:sub>
                          </m:sSub>
                        </m:den>
                      </m:f>
                      <m:r>
                        <a:rPr lang="en-GB" b="0" i="1" smtClean="0">
                          <a:latin typeface="Cambria Math" panose="02040503050406030204" pitchFamily="18" charset="0"/>
                        </a:rPr>
                        <m:t>=</m:t>
                      </m:r>
                      <m:rad>
                        <m:radPr>
                          <m:degHide m:val="on"/>
                          <m:ctrlPr>
                            <a:rPr lang="en-GB" b="0" i="1" smtClean="0">
                              <a:latin typeface="Cambria Math" panose="02040503050406030204" pitchFamily="18" charset="0"/>
                              <a:ea typeface="Cambria Math" panose="02040503050406030204" pitchFamily="18" charset="0"/>
                            </a:rPr>
                          </m:ctrlPr>
                        </m:radPr>
                        <m:deg/>
                        <m:e>
                          <m:f>
                            <m:fPr>
                              <m:ctrlPr>
                                <a:rPr lang="en-GB" b="0" i="1" smtClean="0">
                                  <a:latin typeface="Cambria Math" panose="02040503050406030204" pitchFamily="18" charset="0"/>
                                  <a:ea typeface="Cambria Math" panose="02040503050406030204" pitchFamily="18" charset="0"/>
                                </a:rPr>
                              </m:ctrlPr>
                            </m:fPr>
                            <m:num>
                              <m:r>
                                <a:rPr lang="en-GB" b="0" i="1" smtClean="0">
                                  <a:solidFill>
                                    <a:srgbClr val="00B0F0"/>
                                  </a:solidFill>
                                  <a:latin typeface="Cambria Math" panose="02040503050406030204" pitchFamily="18" charset="0"/>
                                  <a:ea typeface="Cambria Math" panose="02040503050406030204" pitchFamily="18" charset="0"/>
                                </a:rPr>
                                <m:t>𝑎</m:t>
                              </m:r>
                            </m:num>
                            <m:den>
                              <m:r>
                                <a:rPr lang="en-GB" b="0" i="1" smtClean="0">
                                  <a:solidFill>
                                    <a:srgbClr val="FF0000"/>
                                  </a:solidFill>
                                  <a:latin typeface="Cambria Math" panose="02040503050406030204" pitchFamily="18" charset="0"/>
                                  <a:ea typeface="Cambria Math" panose="02040503050406030204" pitchFamily="18" charset="0"/>
                                </a:rPr>
                                <m:t>𝑏</m:t>
                              </m:r>
                            </m:den>
                          </m:f>
                        </m:e>
                      </m:rad>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𝑚</m:t>
                          </m:r>
                        </m:num>
                        <m:den>
                          <m:r>
                            <a:rPr lang="en-GB" b="0" i="1" smtClean="0">
                              <a:latin typeface="Cambria Math" panose="02040503050406030204" pitchFamily="18" charset="0"/>
                              <a:ea typeface="Cambria Math" panose="02040503050406030204" pitchFamily="18" charset="0"/>
                            </a:rPr>
                            <m:t>𝑛</m:t>
                          </m:r>
                        </m:den>
                      </m:f>
                    </m:oMath>
                  </m:oMathPara>
                </a14:m>
                <a:endParaRPr lang="en-GB" dirty="0"/>
              </a:p>
            </p:txBody>
          </p:sp>
        </mc:Choice>
        <mc:Fallback xmlns="">
          <p:sp>
            <p:nvSpPr>
              <p:cNvPr id="8" name="TextBox 7">
                <a:extLst>
                  <a:ext uri="{FF2B5EF4-FFF2-40B4-BE49-F238E27FC236}">
                    <a16:creationId xmlns:a16="http://schemas.microsoft.com/office/drawing/2014/main" id="{8308CE47-22FD-4030-AF6C-8EF93145518C}"/>
                  </a:ext>
                </a:extLst>
              </p:cNvPr>
              <p:cNvSpPr txBox="1">
                <a:spLocks noRot="1" noChangeAspect="1" noMove="1" noResize="1" noEditPoints="1" noAdjustHandles="1" noChangeArrowheads="1" noChangeShapeType="1" noTextEdit="1"/>
              </p:cNvSpPr>
              <p:nvPr/>
            </p:nvSpPr>
            <p:spPr>
              <a:xfrm>
                <a:off x="2988906" y="3005597"/>
                <a:ext cx="1394741" cy="589585"/>
              </a:xfrm>
              <a:prstGeom prst="rect">
                <a:avLst/>
              </a:prstGeom>
              <a:blipFill>
                <a:blip r:embed="rId2"/>
                <a:stretch>
                  <a:fillRect/>
                </a:stretch>
              </a:blipFill>
            </p:spPr>
            <p:txBody>
              <a:bodyPr/>
              <a:lstStyle/>
              <a:p>
                <a:r>
                  <a:rPr lang="en-GB">
                    <a:noFill/>
                  </a:rPr>
                  <a:t> </a:t>
                </a:r>
              </a:p>
            </p:txBody>
          </p:sp>
        </mc:Fallback>
      </mc:AlternateContent>
      <p:pic>
        <p:nvPicPr>
          <p:cNvPr id="5" name="Picture 4">
            <a:extLst>
              <a:ext uri="{FF2B5EF4-FFF2-40B4-BE49-F238E27FC236}">
                <a16:creationId xmlns:a16="http://schemas.microsoft.com/office/drawing/2014/main" id="{EEB108CB-0E54-4FD0-B5CE-3244B641B818}"/>
              </a:ext>
            </a:extLst>
          </p:cNvPr>
          <p:cNvPicPr>
            <a:picLocks noChangeAspect="1"/>
          </p:cNvPicPr>
          <p:nvPr/>
        </p:nvPicPr>
        <p:blipFill>
          <a:blip r:embed="rId3"/>
          <a:stretch>
            <a:fillRect/>
          </a:stretch>
        </p:blipFill>
        <p:spPr>
          <a:xfrm>
            <a:off x="823340" y="4091223"/>
            <a:ext cx="3560307" cy="2342613"/>
          </a:xfrm>
          <a:prstGeom prst="rect">
            <a:avLst/>
          </a:prstGeom>
        </p:spPr>
      </p:pic>
      <p:pic>
        <p:nvPicPr>
          <p:cNvPr id="12" name="Picture 11">
            <a:extLst>
              <a:ext uri="{FF2B5EF4-FFF2-40B4-BE49-F238E27FC236}">
                <a16:creationId xmlns:a16="http://schemas.microsoft.com/office/drawing/2014/main" id="{2FE72E65-DAB3-4F25-862F-85E2AEA676B6}"/>
              </a:ext>
            </a:extLst>
          </p:cNvPr>
          <p:cNvPicPr>
            <a:picLocks noChangeAspect="1"/>
          </p:cNvPicPr>
          <p:nvPr/>
        </p:nvPicPr>
        <p:blipFill>
          <a:blip r:embed="rId4"/>
          <a:stretch>
            <a:fillRect/>
          </a:stretch>
        </p:blipFill>
        <p:spPr>
          <a:xfrm>
            <a:off x="5080133" y="4417051"/>
            <a:ext cx="2950018" cy="1859341"/>
          </a:xfrm>
          <a:prstGeom prst="rect">
            <a:avLst/>
          </a:prstGeom>
        </p:spPr>
      </p:pic>
    </p:spTree>
    <p:extLst>
      <p:ext uri="{BB962C8B-B14F-4D97-AF65-F5344CB8AC3E}">
        <p14:creationId xmlns:p14="http://schemas.microsoft.com/office/powerpoint/2010/main" val="3016699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dirty="0"/>
              <a:t>  </a:t>
            </a:r>
            <a:r>
              <a:rPr lang="sk-SK" b="1" dirty="0"/>
              <a:t>5. Ypsilonové kyvadlo</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70"/>
            <a:ext cx="7886700" cy="4456987"/>
          </a:xfrm>
        </p:spPr>
        <p:txBody>
          <a:bodyPr>
            <a:normAutofit/>
          </a:bodyPr>
          <a:lstStyle/>
          <a:p>
            <a:r>
              <a:rPr lang="en-GB" dirty="0" err="1"/>
              <a:t>Čo</a:t>
            </a:r>
            <a:r>
              <a:rPr lang="en-GB" dirty="0"/>
              <a:t> s </a:t>
            </a:r>
            <a:r>
              <a:rPr lang="en-GB" dirty="0" err="1"/>
              <a:t>úlohou</a:t>
            </a:r>
            <a:endParaRPr lang="en-GB" dirty="0"/>
          </a:p>
          <a:p>
            <a:pPr lvl="1"/>
            <a:r>
              <a:rPr lang="en-GB" dirty="0" err="1"/>
              <a:t>Skonštruovať</a:t>
            </a:r>
            <a:r>
              <a:rPr lang="en-GB" dirty="0"/>
              <a:t> </a:t>
            </a:r>
            <a:r>
              <a:rPr lang="en-GB" dirty="0" err="1"/>
              <a:t>kyvadlo</a:t>
            </a:r>
            <a:r>
              <a:rPr lang="en-GB" dirty="0"/>
              <a:t>, </a:t>
            </a:r>
            <a:r>
              <a:rPr lang="en-GB" dirty="0" err="1"/>
              <a:t>kde</a:t>
            </a:r>
            <a:r>
              <a:rPr lang="en-GB" dirty="0"/>
              <a:t> </a:t>
            </a:r>
            <a:r>
              <a:rPr lang="en-GB" dirty="0" err="1"/>
              <a:t>sa</a:t>
            </a:r>
            <a:r>
              <a:rPr lang="en-GB" dirty="0"/>
              <a:t> </a:t>
            </a:r>
            <a:r>
              <a:rPr lang="en-GB" dirty="0" err="1"/>
              <a:t>bude</a:t>
            </a:r>
            <a:r>
              <a:rPr lang="en-GB" dirty="0"/>
              <a:t> </a:t>
            </a:r>
            <a:r>
              <a:rPr lang="en-GB" dirty="0" err="1"/>
              <a:t>dať</a:t>
            </a:r>
            <a:r>
              <a:rPr lang="en-GB" dirty="0"/>
              <a:t> </a:t>
            </a:r>
            <a:r>
              <a:rPr lang="en-GB" dirty="0" err="1"/>
              <a:t>pohodlne</a:t>
            </a:r>
            <a:r>
              <a:rPr lang="en-GB" dirty="0"/>
              <a:t> </a:t>
            </a:r>
            <a:r>
              <a:rPr lang="en-GB" dirty="0" err="1"/>
              <a:t>meniť</a:t>
            </a:r>
            <a:r>
              <a:rPr lang="en-GB" dirty="0"/>
              <a:t> </a:t>
            </a:r>
            <a:r>
              <a:rPr lang="en-GB" dirty="0" err="1"/>
              <a:t>dĺžka</a:t>
            </a:r>
            <a:r>
              <a:rPr lang="en-GB" dirty="0"/>
              <a:t> </a:t>
            </a:r>
            <a:r>
              <a:rPr lang="en-GB" dirty="0" err="1"/>
              <a:t>aspoň</a:t>
            </a:r>
            <a:r>
              <a:rPr lang="en-GB" dirty="0"/>
              <a:t> </a:t>
            </a:r>
            <a:r>
              <a:rPr lang="en-GB" dirty="0" err="1"/>
              <a:t>jednej</a:t>
            </a:r>
            <a:r>
              <a:rPr lang="en-GB" dirty="0"/>
              <a:t> </a:t>
            </a:r>
            <a:r>
              <a:rPr lang="en-GB" dirty="0" err="1"/>
              <a:t>časti</a:t>
            </a:r>
            <a:r>
              <a:rPr lang="en-GB" dirty="0"/>
              <a:t> </a:t>
            </a:r>
            <a:r>
              <a:rPr lang="en-GB" dirty="0" err="1"/>
              <a:t>závesu</a:t>
            </a:r>
            <a:r>
              <a:rPr lang="en-GB" dirty="0"/>
              <a:t> </a:t>
            </a:r>
          </a:p>
          <a:p>
            <a:pPr lvl="1"/>
            <a:r>
              <a:rPr lang="en-GB" dirty="0" err="1"/>
              <a:t>Dať</a:t>
            </a:r>
            <a:r>
              <a:rPr lang="en-GB" dirty="0"/>
              <a:t> </a:t>
            </a:r>
            <a:r>
              <a:rPr lang="en-GB" dirty="0" err="1"/>
              <a:t>pozor</a:t>
            </a:r>
            <a:r>
              <a:rPr lang="en-GB" dirty="0"/>
              <a:t> </a:t>
            </a:r>
            <a:r>
              <a:rPr lang="en-GB" dirty="0" err="1"/>
              <a:t>na</a:t>
            </a:r>
            <a:r>
              <a:rPr lang="en-GB" dirty="0"/>
              <a:t> </a:t>
            </a:r>
            <a:r>
              <a:rPr lang="en-GB" dirty="0" err="1"/>
              <a:t>splnenie</a:t>
            </a:r>
            <a:r>
              <a:rPr lang="en-GB" dirty="0"/>
              <a:t> </a:t>
            </a:r>
            <a:r>
              <a:rPr lang="en-GB" dirty="0" err="1"/>
              <a:t>podmienok</a:t>
            </a:r>
            <a:r>
              <a:rPr lang="en-GB" dirty="0"/>
              <a:t> </a:t>
            </a:r>
            <a:r>
              <a:rPr lang="en-GB" dirty="0" err="1"/>
              <a:t>matematického</a:t>
            </a:r>
            <a:r>
              <a:rPr lang="en-GB" dirty="0"/>
              <a:t> </a:t>
            </a:r>
            <a:r>
              <a:rPr lang="en-GB" dirty="0" err="1"/>
              <a:t>kyvadla</a:t>
            </a:r>
            <a:r>
              <a:rPr lang="en-GB" dirty="0"/>
              <a:t>, </a:t>
            </a:r>
            <a:r>
              <a:rPr lang="en-GB" dirty="0" err="1"/>
              <a:t>prípadne</a:t>
            </a:r>
            <a:r>
              <a:rPr lang="en-GB" dirty="0"/>
              <a:t> </a:t>
            </a:r>
            <a:r>
              <a:rPr lang="en-GB" dirty="0" err="1"/>
              <a:t>použiť</a:t>
            </a:r>
            <a:r>
              <a:rPr lang="en-GB" dirty="0"/>
              <a:t> </a:t>
            </a:r>
            <a:r>
              <a:rPr lang="en-GB" dirty="0" err="1"/>
              <a:t>presnejšie</a:t>
            </a:r>
            <a:r>
              <a:rPr lang="en-GB" dirty="0"/>
              <a:t> </a:t>
            </a:r>
            <a:r>
              <a:rPr lang="en-GB" dirty="0" err="1"/>
              <a:t>vzťahy</a:t>
            </a:r>
            <a:r>
              <a:rPr lang="en-GB" dirty="0"/>
              <a:t> pre </a:t>
            </a:r>
            <a:r>
              <a:rPr lang="en-GB" dirty="0" err="1"/>
              <a:t>periódu</a:t>
            </a:r>
            <a:r>
              <a:rPr lang="en-GB" dirty="0"/>
              <a:t> </a:t>
            </a:r>
            <a:r>
              <a:rPr lang="en-GB" dirty="0" err="1"/>
              <a:t>fyzikálneho</a:t>
            </a:r>
            <a:r>
              <a:rPr lang="en-GB" dirty="0"/>
              <a:t> </a:t>
            </a:r>
            <a:r>
              <a:rPr lang="en-GB" dirty="0" err="1"/>
              <a:t>kyvadla</a:t>
            </a:r>
            <a:endParaRPr lang="en-GB" dirty="0"/>
          </a:p>
          <a:p>
            <a:pPr lvl="1"/>
            <a:r>
              <a:rPr lang="en-GB" dirty="0" err="1"/>
              <a:t>Vymyslieť</a:t>
            </a:r>
            <a:r>
              <a:rPr lang="en-GB" dirty="0"/>
              <a:t> </a:t>
            </a:r>
            <a:r>
              <a:rPr lang="en-GB" dirty="0" err="1"/>
              <a:t>spôsob</a:t>
            </a:r>
            <a:r>
              <a:rPr lang="en-GB" dirty="0"/>
              <a:t> </a:t>
            </a:r>
            <a:r>
              <a:rPr lang="en-GB" dirty="0" err="1"/>
              <a:t>sledovania</a:t>
            </a:r>
            <a:r>
              <a:rPr lang="en-GB" dirty="0"/>
              <a:t> </a:t>
            </a:r>
            <a:r>
              <a:rPr lang="en-GB" dirty="0" err="1"/>
              <a:t>dráhy</a:t>
            </a:r>
            <a:r>
              <a:rPr lang="en-GB" dirty="0"/>
              <a:t> </a:t>
            </a:r>
            <a:r>
              <a:rPr lang="en-GB" dirty="0" err="1"/>
              <a:t>kyvadla</a:t>
            </a:r>
            <a:r>
              <a:rPr lang="en-GB" dirty="0"/>
              <a:t> (video - Tracker?)</a:t>
            </a:r>
          </a:p>
          <a:p>
            <a:pPr lvl="1"/>
            <a:r>
              <a:rPr lang="en-GB" dirty="0" err="1"/>
              <a:t>Nájsť</a:t>
            </a:r>
            <a:r>
              <a:rPr lang="en-GB" dirty="0"/>
              <a:t> </a:t>
            </a:r>
            <a:r>
              <a:rPr lang="en-GB" dirty="0" err="1"/>
              <a:t>podmienky</a:t>
            </a:r>
            <a:r>
              <a:rPr lang="en-GB" dirty="0"/>
              <a:t> pre </a:t>
            </a:r>
            <a:r>
              <a:rPr lang="en-GB" dirty="0" err="1"/>
              <a:t>jednoduché</a:t>
            </a:r>
            <a:r>
              <a:rPr lang="en-GB" dirty="0"/>
              <a:t> a </a:t>
            </a:r>
            <a:r>
              <a:rPr lang="en-GB" dirty="0" err="1"/>
              <a:t>stabilné</a:t>
            </a:r>
            <a:r>
              <a:rPr lang="en-GB" dirty="0"/>
              <a:t> </a:t>
            </a:r>
            <a:r>
              <a:rPr lang="en-GB" dirty="0" err="1"/>
              <a:t>obrazce</a:t>
            </a:r>
            <a:r>
              <a:rPr lang="en-GB" dirty="0"/>
              <a:t> a </a:t>
            </a:r>
            <a:r>
              <a:rPr lang="en-GB" dirty="0" err="1"/>
              <a:t>porovnať</a:t>
            </a:r>
            <a:r>
              <a:rPr lang="en-GB" dirty="0"/>
              <a:t> s </a:t>
            </a:r>
            <a:r>
              <a:rPr lang="en-GB" dirty="0" err="1"/>
              <a:t>teóriou</a:t>
            </a:r>
            <a:endParaRPr lang="en-GB" dirty="0"/>
          </a:p>
          <a:p>
            <a:pPr lvl="1"/>
            <a:r>
              <a:rPr lang="en-GB" dirty="0" err="1"/>
              <a:t>Bude</a:t>
            </a:r>
            <a:r>
              <a:rPr lang="en-GB" dirty="0"/>
              <a:t> to </a:t>
            </a:r>
            <a:r>
              <a:rPr lang="en-GB" dirty="0" err="1"/>
              <a:t>fungovať</a:t>
            </a:r>
            <a:r>
              <a:rPr lang="en-GB" dirty="0"/>
              <a:t> </a:t>
            </a:r>
            <a:r>
              <a:rPr lang="en-GB" dirty="0" err="1"/>
              <a:t>aj</a:t>
            </a:r>
            <a:r>
              <a:rPr lang="en-GB" dirty="0"/>
              <a:t> </a:t>
            </a:r>
            <a:r>
              <a:rPr lang="en-GB" dirty="0" err="1"/>
              <a:t>ak</a:t>
            </a:r>
            <a:r>
              <a:rPr lang="en-GB" dirty="0"/>
              <a:t> </a:t>
            </a:r>
            <a:r>
              <a:rPr lang="en-GB" dirty="0" err="1"/>
              <a:t>kmity</a:t>
            </a:r>
            <a:r>
              <a:rPr lang="en-GB" dirty="0"/>
              <a:t> </a:t>
            </a:r>
            <a:r>
              <a:rPr lang="en-GB" dirty="0" err="1"/>
              <a:t>budú</a:t>
            </a:r>
            <a:r>
              <a:rPr lang="en-GB" dirty="0"/>
              <a:t> </a:t>
            </a:r>
            <a:r>
              <a:rPr lang="en-GB" dirty="0" err="1"/>
              <a:t>veľké</a:t>
            </a:r>
            <a:r>
              <a:rPr lang="en-GB" dirty="0"/>
              <a:t> (</a:t>
            </a:r>
            <a:r>
              <a:rPr lang="en-GB" dirty="0" err="1"/>
              <a:t>mimo</a:t>
            </a:r>
            <a:r>
              <a:rPr lang="en-GB" dirty="0"/>
              <a:t> limit </a:t>
            </a:r>
            <a:r>
              <a:rPr lang="en-GB" dirty="0" err="1"/>
              <a:t>matematického</a:t>
            </a:r>
            <a:r>
              <a:rPr lang="en-GB" dirty="0"/>
              <a:t> </a:t>
            </a:r>
            <a:r>
              <a:rPr lang="en-GB" dirty="0" err="1"/>
              <a:t>kyvadla</a:t>
            </a:r>
            <a:r>
              <a:rPr lang="en-GB" dirty="0"/>
              <a:t>)?</a:t>
            </a:r>
          </a:p>
          <a:p>
            <a:pPr lvl="1"/>
            <a:endParaRPr lang="en-GB" dirty="0"/>
          </a:p>
          <a:p>
            <a:pPr lvl="1"/>
            <a:endParaRPr lang="en-GB" dirty="0"/>
          </a:p>
          <a:p>
            <a:pPr lvl="1"/>
            <a:endParaRPr lang="en-GB" dirty="0"/>
          </a:p>
          <a:p>
            <a:pPr lvl="1"/>
            <a:endParaRPr lang="en-GB" dirty="0"/>
          </a:p>
          <a:p>
            <a:pPr lvl="1"/>
            <a:endParaRPr lang="en-GB" dirty="0"/>
          </a:p>
          <a:p>
            <a:pPr lvl="8"/>
            <a:r>
              <a:rPr lang="en-GB" dirty="0">
                <a:hlinkClick r:id="rId2"/>
              </a:rPr>
              <a:t>https://www.youtube.com/watch?v=YXwGMdw_Tc8</a:t>
            </a:r>
            <a:r>
              <a:rPr lang="en-GB" dirty="0"/>
              <a:t> </a:t>
            </a:r>
          </a:p>
        </p:txBody>
      </p:sp>
      <p:pic>
        <p:nvPicPr>
          <p:cNvPr id="4" name="Picture 3">
            <a:hlinkClick r:id="rId3" action="ppaction://hlinkfile"/>
            <a:extLst>
              <a:ext uri="{FF2B5EF4-FFF2-40B4-BE49-F238E27FC236}">
                <a16:creationId xmlns:a16="http://schemas.microsoft.com/office/drawing/2014/main" id="{3F7C8D18-7C5F-407A-965F-03CBFF39983D}"/>
              </a:ext>
            </a:extLst>
          </p:cNvPr>
          <p:cNvPicPr>
            <a:picLocks noChangeAspect="1"/>
          </p:cNvPicPr>
          <p:nvPr/>
        </p:nvPicPr>
        <p:blipFill>
          <a:blip r:embed="rId4"/>
          <a:stretch>
            <a:fillRect/>
          </a:stretch>
        </p:blipFill>
        <p:spPr>
          <a:xfrm>
            <a:off x="1085409" y="4312570"/>
            <a:ext cx="2267516" cy="2180304"/>
          </a:xfrm>
          <a:prstGeom prst="rect">
            <a:avLst/>
          </a:prstGeom>
        </p:spPr>
      </p:pic>
    </p:spTree>
    <p:extLst>
      <p:ext uri="{BB962C8B-B14F-4D97-AF65-F5344CB8AC3E}">
        <p14:creationId xmlns:p14="http://schemas.microsoft.com/office/powerpoint/2010/main" val="732493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hlinkClick r:id="rId2" action="ppaction://hlinkfile"/>
            <a:extLst>
              <a:ext uri="{FF2B5EF4-FFF2-40B4-BE49-F238E27FC236}">
                <a16:creationId xmlns:a16="http://schemas.microsoft.com/office/drawing/2014/main" id="{EDAC6199-CC02-4D1E-B521-17DB5715176B}"/>
              </a:ext>
            </a:extLst>
          </p:cNvPr>
          <p:cNvPicPr>
            <a:picLocks noChangeAspect="1"/>
          </p:cNvPicPr>
          <p:nvPr/>
        </p:nvPicPr>
        <p:blipFill>
          <a:blip r:embed="rId3"/>
          <a:srcRect t="2056" r="-1" b="16146"/>
          <a:stretch>
            <a:fillRect/>
          </a:stretch>
        </p:blipFill>
        <p:spPr>
          <a:xfrm>
            <a:off x="20" y="10"/>
            <a:ext cx="725221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a:xfrm>
            <a:off x="5648706" y="365125"/>
            <a:ext cx="3346003" cy="1899912"/>
          </a:xfrm>
        </p:spPr>
        <p:txBody>
          <a:bodyPr>
            <a:normAutofit/>
          </a:bodyPr>
          <a:lstStyle/>
          <a:p>
            <a:br>
              <a:rPr lang="en-GB" sz="3500" dirty="0"/>
            </a:br>
            <a:r>
              <a:rPr lang="en-GB" sz="3500" dirty="0"/>
              <a:t>  </a:t>
            </a:r>
            <a:r>
              <a:rPr lang="sk-SK" sz="3500" b="1" dirty="0"/>
              <a:t>6. Viditeľný zvuk</a:t>
            </a:r>
            <a:endParaRPr lang="en-GB" sz="3500"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5343332" y="2434201"/>
            <a:ext cx="3707362" cy="3742762"/>
          </a:xfrm>
        </p:spPr>
        <p:txBody>
          <a:bodyPr>
            <a:normAutofit/>
          </a:bodyPr>
          <a:lstStyle/>
          <a:p>
            <a:r>
              <a:rPr lang="sk-SK" sz="1600" dirty="0"/>
              <a:t>Tenkú gumovú membránu napnite na okrúhly rám a rozkmitajte reproduktorom. Na membránu pripevnite malé zrkadlo, od ktorého sa odráža laserový lúč na vzdialené tienidlo. Za určitých podmienok vytvára laserová stopa zložité, ustálené alebo meniace sa geometrické obrazce. Preskúmajte vzťah medzi budiacimi parametrami, vlastnosťami membrány a vznikajúcimi svetelnými obrazcami.</a:t>
            </a:r>
            <a:endParaRPr lang="en-GB" sz="1600" dirty="0"/>
          </a:p>
          <a:p>
            <a:endParaRPr lang="en-GB" sz="1600" dirty="0"/>
          </a:p>
          <a:p>
            <a:pPr marL="0" indent="0">
              <a:buNone/>
            </a:pPr>
            <a:r>
              <a:rPr lang="sk-SK" sz="1600" dirty="0">
                <a:hlinkClick r:id="rId4"/>
              </a:rPr>
              <a:t>https://www.youtube.com/watch?v=C-V1uXeyGmg</a:t>
            </a:r>
            <a:r>
              <a:rPr lang="en-GB" sz="1600" dirty="0"/>
              <a:t> </a:t>
            </a:r>
            <a:r>
              <a:rPr lang="sk-SK" sz="1600" dirty="0"/>
              <a:t> </a:t>
            </a:r>
            <a:endParaRPr lang="en-GB" sz="1600" dirty="0"/>
          </a:p>
        </p:txBody>
      </p:sp>
    </p:spTree>
    <p:extLst>
      <p:ext uri="{BB962C8B-B14F-4D97-AF65-F5344CB8AC3E}">
        <p14:creationId xmlns:p14="http://schemas.microsoft.com/office/powerpoint/2010/main" val="3235455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dirty="0"/>
              <a:t>  </a:t>
            </a:r>
            <a:r>
              <a:rPr lang="sk-SK" b="1" dirty="0"/>
              <a:t>6. Viditeľný zvuk</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70"/>
            <a:ext cx="7886700" cy="5262530"/>
          </a:xfrm>
        </p:spPr>
        <p:txBody>
          <a:bodyPr>
            <a:normAutofit lnSpcReduction="10000"/>
          </a:bodyPr>
          <a:lstStyle/>
          <a:p>
            <a:r>
              <a:rPr lang="en-GB" dirty="0" err="1"/>
              <a:t>Vibrácie</a:t>
            </a:r>
            <a:r>
              <a:rPr lang="en-GB" dirty="0"/>
              <a:t> </a:t>
            </a:r>
            <a:r>
              <a:rPr lang="en-GB" dirty="0" err="1"/>
              <a:t>membrány</a:t>
            </a:r>
            <a:r>
              <a:rPr lang="en-GB" dirty="0"/>
              <a:t> – </a:t>
            </a:r>
            <a:r>
              <a:rPr lang="en-GB" dirty="0" err="1"/>
              <a:t>rôzne</a:t>
            </a:r>
            <a:r>
              <a:rPr lang="en-GB" dirty="0"/>
              <a:t> </a:t>
            </a:r>
            <a:r>
              <a:rPr lang="en-GB" dirty="0" err="1"/>
              <a:t>módy</a:t>
            </a:r>
            <a:r>
              <a:rPr lang="en-GB" dirty="0"/>
              <a:t> s </a:t>
            </a:r>
            <a:r>
              <a:rPr lang="en-GB" dirty="0" err="1"/>
              <a:t>rôznymi</a:t>
            </a:r>
            <a:r>
              <a:rPr lang="en-GB" dirty="0"/>
              <a:t> </a:t>
            </a:r>
            <a:r>
              <a:rPr lang="en-GB" dirty="0" err="1"/>
              <a:t>frekvenciami</a:t>
            </a:r>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pPr marL="0" indent="0">
              <a:buNone/>
            </a:pPr>
            <a:r>
              <a:rPr lang="en-GB" dirty="0"/>
              <a:t>                                                                                                    https://www.youtube.com/watch?v=eYddVmBFj1k           </a:t>
            </a:r>
          </a:p>
          <a:p>
            <a:endParaRPr lang="en-GB" dirty="0"/>
          </a:p>
        </p:txBody>
      </p:sp>
      <p:pic>
        <p:nvPicPr>
          <p:cNvPr id="6" name="Picture 5">
            <a:extLst>
              <a:ext uri="{FF2B5EF4-FFF2-40B4-BE49-F238E27FC236}">
                <a16:creationId xmlns:a16="http://schemas.microsoft.com/office/drawing/2014/main" id="{129D69DC-A7AE-4CD9-A4AE-09CCE8CC1F96}"/>
              </a:ext>
            </a:extLst>
          </p:cNvPr>
          <p:cNvPicPr>
            <a:picLocks noChangeAspect="1"/>
          </p:cNvPicPr>
          <p:nvPr/>
        </p:nvPicPr>
        <p:blipFill>
          <a:blip r:embed="rId2"/>
          <a:stretch>
            <a:fillRect/>
          </a:stretch>
        </p:blipFill>
        <p:spPr>
          <a:xfrm>
            <a:off x="1514583" y="2379857"/>
            <a:ext cx="2892881" cy="3884645"/>
          </a:xfrm>
          <a:prstGeom prst="rect">
            <a:avLst/>
          </a:prstGeom>
        </p:spPr>
      </p:pic>
      <p:pic>
        <p:nvPicPr>
          <p:cNvPr id="10" name="Picture 9">
            <a:extLst>
              <a:ext uri="{FF2B5EF4-FFF2-40B4-BE49-F238E27FC236}">
                <a16:creationId xmlns:a16="http://schemas.microsoft.com/office/drawing/2014/main" id="{C5C93D0F-3766-4845-861D-ABEDED03F1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9344" y="2501188"/>
            <a:ext cx="2371725" cy="1619250"/>
          </a:xfrm>
          <a:prstGeom prst="rect">
            <a:avLst/>
          </a:prstGeom>
        </p:spPr>
      </p:pic>
      <p:pic>
        <p:nvPicPr>
          <p:cNvPr id="4" name="Picture 3">
            <a:hlinkClick r:id="rId4" action="ppaction://hlinkfile"/>
            <a:extLst>
              <a:ext uri="{FF2B5EF4-FFF2-40B4-BE49-F238E27FC236}">
                <a16:creationId xmlns:a16="http://schemas.microsoft.com/office/drawing/2014/main" id="{350D3BBC-02DB-4212-9DD3-C406EF589E6D}"/>
              </a:ext>
            </a:extLst>
          </p:cNvPr>
          <p:cNvPicPr>
            <a:picLocks noChangeAspect="1"/>
          </p:cNvPicPr>
          <p:nvPr/>
        </p:nvPicPr>
        <p:blipFill>
          <a:blip r:embed="rId5"/>
          <a:stretch>
            <a:fillRect/>
          </a:stretch>
        </p:blipFill>
        <p:spPr>
          <a:xfrm>
            <a:off x="4824715" y="4322179"/>
            <a:ext cx="3755074" cy="1794192"/>
          </a:xfrm>
          <a:prstGeom prst="rect">
            <a:avLst/>
          </a:prstGeom>
        </p:spPr>
      </p:pic>
    </p:spTree>
    <p:extLst>
      <p:ext uri="{BB962C8B-B14F-4D97-AF65-F5344CB8AC3E}">
        <p14:creationId xmlns:p14="http://schemas.microsoft.com/office/powerpoint/2010/main" val="4285358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a:xfrm>
            <a:off x="628650" y="365126"/>
            <a:ext cx="7886700" cy="1325563"/>
          </a:xfrm>
        </p:spPr>
        <p:txBody>
          <a:bodyPr>
            <a:normAutofit/>
          </a:bodyPr>
          <a:lstStyle/>
          <a:p>
            <a:br>
              <a:rPr lang="en-GB"/>
            </a:br>
            <a:r>
              <a:rPr lang="en-GB"/>
              <a:t>  </a:t>
            </a:r>
            <a:r>
              <a:rPr lang="sk-SK" b="1"/>
              <a:t>6. Viditeľný zvuk</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70"/>
            <a:ext cx="7886700" cy="5262530"/>
          </a:xfrm>
        </p:spPr>
        <p:txBody>
          <a:bodyPr>
            <a:normAutofit/>
          </a:bodyPr>
          <a:lstStyle/>
          <a:p>
            <a:r>
              <a:rPr lang="en-GB"/>
              <a:t>Zrkadlo – v závislosti od umiestnenia vykonáva rôzne vibrácie</a:t>
            </a:r>
          </a:p>
          <a:p>
            <a:r>
              <a:rPr lang="en-GB"/>
              <a:t>Pozor! Zrkadlo je síce malé, ale obvykle nemá zanedbateľnú hmotnosť, a teda môže ovplyvňovať módy membrány</a:t>
            </a:r>
          </a:p>
          <a:p>
            <a:endParaRPr lang="en-GB"/>
          </a:p>
          <a:p>
            <a:endParaRPr lang="en-GB"/>
          </a:p>
          <a:p>
            <a:endParaRPr lang="en-GB"/>
          </a:p>
          <a:p>
            <a:endParaRPr lang="en-GB"/>
          </a:p>
          <a:p>
            <a:endParaRPr lang="en-GB"/>
          </a:p>
          <a:p>
            <a:endParaRPr lang="en-GB" dirty="0"/>
          </a:p>
        </p:txBody>
      </p:sp>
      <p:pic>
        <p:nvPicPr>
          <p:cNvPr id="5" name="Picture 4">
            <a:extLst>
              <a:ext uri="{FF2B5EF4-FFF2-40B4-BE49-F238E27FC236}">
                <a16:creationId xmlns:a16="http://schemas.microsoft.com/office/drawing/2014/main" id="{326D85D9-7DF3-4D8C-A38F-9D867D544141}"/>
              </a:ext>
            </a:extLst>
          </p:cNvPr>
          <p:cNvPicPr>
            <a:picLocks noChangeAspect="1"/>
          </p:cNvPicPr>
          <p:nvPr/>
        </p:nvPicPr>
        <p:blipFill>
          <a:blip r:embed="rId2"/>
          <a:stretch>
            <a:fillRect/>
          </a:stretch>
        </p:blipFill>
        <p:spPr>
          <a:xfrm>
            <a:off x="2481943" y="2745029"/>
            <a:ext cx="5666792" cy="3926692"/>
          </a:xfrm>
          <a:prstGeom prst="rect">
            <a:avLst/>
          </a:prstGeom>
        </p:spPr>
      </p:pic>
    </p:spTree>
    <p:extLst>
      <p:ext uri="{BB962C8B-B14F-4D97-AF65-F5344CB8AC3E}">
        <p14:creationId xmlns:p14="http://schemas.microsoft.com/office/powerpoint/2010/main" val="3815944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dirty="0"/>
              <a:t>  </a:t>
            </a:r>
            <a:r>
              <a:rPr lang="sk-SK" b="1" dirty="0"/>
              <a:t>6. Viditeľný zvuk</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70"/>
            <a:ext cx="7886700" cy="4351240"/>
          </a:xfrm>
        </p:spPr>
        <p:txBody>
          <a:bodyPr>
            <a:normAutofit/>
          </a:bodyPr>
          <a:lstStyle/>
          <a:p>
            <a:r>
              <a:rPr lang="en-GB" dirty="0" err="1"/>
              <a:t>Čo</a:t>
            </a:r>
            <a:r>
              <a:rPr lang="en-GB" dirty="0"/>
              <a:t> s </a:t>
            </a:r>
            <a:r>
              <a:rPr lang="en-GB" dirty="0" err="1"/>
              <a:t>úlohou</a:t>
            </a:r>
            <a:endParaRPr lang="en-GB" dirty="0"/>
          </a:p>
          <a:p>
            <a:pPr lvl="1"/>
            <a:r>
              <a:rPr lang="en-GB" dirty="0" err="1"/>
              <a:t>Pripraviť</a:t>
            </a:r>
            <a:r>
              <a:rPr lang="en-GB" dirty="0"/>
              <a:t> “</a:t>
            </a:r>
            <a:r>
              <a:rPr lang="en-GB" dirty="0" err="1"/>
              <a:t>rúru</a:t>
            </a:r>
            <a:r>
              <a:rPr lang="en-GB" dirty="0"/>
              <a:t>”, </a:t>
            </a:r>
            <a:r>
              <a:rPr lang="en-GB" dirty="0" err="1"/>
              <a:t>na</a:t>
            </a:r>
            <a:r>
              <a:rPr lang="en-GB" dirty="0"/>
              <a:t> </a:t>
            </a:r>
            <a:r>
              <a:rPr lang="en-GB" dirty="0" err="1"/>
              <a:t>jednom</a:t>
            </a:r>
            <a:r>
              <a:rPr lang="en-GB" dirty="0"/>
              <a:t> </a:t>
            </a:r>
            <a:r>
              <a:rPr lang="en-GB" dirty="0" err="1"/>
              <a:t>konci</a:t>
            </a:r>
            <a:r>
              <a:rPr lang="en-GB" dirty="0"/>
              <a:t> </a:t>
            </a:r>
            <a:r>
              <a:rPr lang="en-GB" dirty="0" err="1"/>
              <a:t>reproduktor</a:t>
            </a:r>
            <a:r>
              <a:rPr lang="en-GB" dirty="0"/>
              <a:t> a </a:t>
            </a:r>
            <a:r>
              <a:rPr lang="en-GB" dirty="0" err="1"/>
              <a:t>na</a:t>
            </a:r>
            <a:r>
              <a:rPr lang="en-GB" dirty="0"/>
              <a:t> </a:t>
            </a:r>
            <a:r>
              <a:rPr lang="en-GB" dirty="0" err="1"/>
              <a:t>druhom</a:t>
            </a:r>
            <a:r>
              <a:rPr lang="en-GB" dirty="0"/>
              <a:t> </a:t>
            </a:r>
            <a:r>
              <a:rPr lang="en-GB" dirty="0" err="1"/>
              <a:t>gumená</a:t>
            </a:r>
            <a:r>
              <a:rPr lang="en-GB" dirty="0"/>
              <a:t> </a:t>
            </a:r>
            <a:r>
              <a:rPr lang="en-GB" dirty="0" err="1"/>
              <a:t>membrána</a:t>
            </a:r>
            <a:r>
              <a:rPr lang="en-GB" dirty="0"/>
              <a:t> (z </a:t>
            </a:r>
            <a:r>
              <a:rPr lang="en-GB" dirty="0" err="1"/>
              <a:t>balónu</a:t>
            </a:r>
            <a:r>
              <a:rPr lang="en-GB" dirty="0"/>
              <a:t>?)</a:t>
            </a:r>
          </a:p>
          <a:p>
            <a:pPr lvl="1"/>
            <a:r>
              <a:rPr lang="en-GB" dirty="0" err="1"/>
              <a:t>Prilepiť</a:t>
            </a:r>
            <a:r>
              <a:rPr lang="en-GB" dirty="0"/>
              <a:t> </a:t>
            </a:r>
            <a:r>
              <a:rPr lang="en-GB" dirty="0" err="1"/>
              <a:t>na</a:t>
            </a:r>
            <a:r>
              <a:rPr lang="en-GB" dirty="0"/>
              <a:t> </a:t>
            </a:r>
            <a:r>
              <a:rPr lang="en-GB" dirty="0" err="1"/>
              <a:t>membránu</a:t>
            </a:r>
            <a:r>
              <a:rPr lang="en-GB" dirty="0"/>
              <a:t> </a:t>
            </a:r>
            <a:r>
              <a:rPr lang="en-GB" dirty="0" err="1"/>
              <a:t>malý</a:t>
            </a:r>
            <a:r>
              <a:rPr lang="en-GB" dirty="0"/>
              <a:t> </a:t>
            </a:r>
            <a:r>
              <a:rPr lang="en-GB" dirty="0" err="1"/>
              <a:t>kúsok</a:t>
            </a:r>
            <a:r>
              <a:rPr lang="en-GB" dirty="0"/>
              <a:t> </a:t>
            </a:r>
            <a:r>
              <a:rPr lang="en-GB" dirty="0" err="1"/>
              <a:t>zrkadla</a:t>
            </a:r>
            <a:r>
              <a:rPr lang="en-GB" dirty="0"/>
              <a:t> (</a:t>
            </a:r>
            <a:r>
              <a:rPr lang="en-GB" dirty="0" err="1"/>
              <a:t>zrkadlová</a:t>
            </a:r>
            <a:r>
              <a:rPr lang="en-GB" dirty="0"/>
              <a:t> </a:t>
            </a:r>
            <a:r>
              <a:rPr lang="en-GB" dirty="0" err="1"/>
              <a:t>fólia</a:t>
            </a:r>
            <a:r>
              <a:rPr lang="en-GB" dirty="0"/>
              <a:t>? - je </a:t>
            </a:r>
            <a:r>
              <a:rPr lang="en-GB" dirty="0" err="1"/>
              <a:t>ľahšia</a:t>
            </a:r>
            <a:r>
              <a:rPr lang="en-GB" dirty="0"/>
              <a:t>)</a:t>
            </a:r>
          </a:p>
          <a:p>
            <a:pPr lvl="1"/>
            <a:r>
              <a:rPr lang="en-GB" dirty="0"/>
              <a:t>K </a:t>
            </a:r>
            <a:r>
              <a:rPr lang="en-GB" dirty="0" err="1"/>
              <a:t>reproduktoru</a:t>
            </a:r>
            <a:r>
              <a:rPr lang="en-GB" dirty="0"/>
              <a:t> </a:t>
            </a:r>
            <a:r>
              <a:rPr lang="en-GB" dirty="0" err="1"/>
              <a:t>priviesť</a:t>
            </a:r>
            <a:r>
              <a:rPr lang="en-GB" dirty="0"/>
              <a:t> </a:t>
            </a:r>
            <a:r>
              <a:rPr lang="en-GB" dirty="0" err="1"/>
              <a:t>signál</a:t>
            </a:r>
            <a:r>
              <a:rPr lang="en-GB" dirty="0"/>
              <a:t> z </a:t>
            </a:r>
            <a:r>
              <a:rPr lang="en-GB" dirty="0" err="1"/>
              <a:t>akustického</a:t>
            </a:r>
            <a:r>
              <a:rPr lang="en-GB" dirty="0"/>
              <a:t> </a:t>
            </a:r>
            <a:r>
              <a:rPr lang="en-GB" dirty="0" err="1"/>
              <a:t>zosilňovača</a:t>
            </a:r>
            <a:r>
              <a:rPr lang="en-GB" dirty="0"/>
              <a:t>, </a:t>
            </a:r>
            <a:r>
              <a:rPr lang="en-GB" dirty="0" err="1"/>
              <a:t>na</a:t>
            </a:r>
            <a:r>
              <a:rPr lang="en-GB" dirty="0"/>
              <a:t> </a:t>
            </a:r>
            <a:r>
              <a:rPr lang="en-GB" dirty="0" err="1"/>
              <a:t>vstup</a:t>
            </a:r>
            <a:r>
              <a:rPr lang="en-GB" dirty="0"/>
              <a:t> </a:t>
            </a:r>
            <a:r>
              <a:rPr lang="en-GB" dirty="0" err="1"/>
              <a:t>priviesť</a:t>
            </a:r>
            <a:r>
              <a:rPr lang="en-GB" dirty="0"/>
              <a:t> </a:t>
            </a:r>
            <a:r>
              <a:rPr lang="en-GB" dirty="0" err="1"/>
              <a:t>sínusový</a:t>
            </a:r>
            <a:r>
              <a:rPr lang="en-GB" dirty="0"/>
              <a:t> signal (</a:t>
            </a:r>
            <a:r>
              <a:rPr lang="en-GB" dirty="0" err="1"/>
              <a:t>aplikácia</a:t>
            </a:r>
            <a:r>
              <a:rPr lang="en-GB" dirty="0"/>
              <a:t> do </a:t>
            </a:r>
            <a:r>
              <a:rPr lang="en-GB" dirty="0" err="1"/>
              <a:t>mobilu</a:t>
            </a:r>
            <a:r>
              <a:rPr lang="en-GB" dirty="0"/>
              <a:t>?)</a:t>
            </a:r>
          </a:p>
          <a:p>
            <a:pPr lvl="1"/>
            <a:r>
              <a:rPr lang="en-GB" dirty="0"/>
              <a:t>Laser </a:t>
            </a:r>
            <a:r>
              <a:rPr lang="en-GB" dirty="0" err="1"/>
              <a:t>namieriť</a:t>
            </a:r>
            <a:r>
              <a:rPr lang="en-GB" dirty="0"/>
              <a:t> </a:t>
            </a:r>
            <a:r>
              <a:rPr lang="en-GB" dirty="0" err="1"/>
              <a:t>na</a:t>
            </a:r>
            <a:r>
              <a:rPr lang="en-GB" dirty="0"/>
              <a:t> </a:t>
            </a:r>
            <a:r>
              <a:rPr lang="en-GB" dirty="0" err="1"/>
              <a:t>zrkadlo</a:t>
            </a:r>
            <a:r>
              <a:rPr lang="en-GB" dirty="0"/>
              <a:t> a </a:t>
            </a:r>
            <a:r>
              <a:rPr lang="en-GB" dirty="0" err="1"/>
              <a:t>pozorovať</a:t>
            </a:r>
            <a:r>
              <a:rPr lang="en-GB" dirty="0"/>
              <a:t> </a:t>
            </a:r>
            <a:r>
              <a:rPr lang="en-GB" dirty="0" err="1"/>
              <a:t>odrazený</a:t>
            </a:r>
            <a:r>
              <a:rPr lang="en-GB" dirty="0"/>
              <a:t> </a:t>
            </a:r>
            <a:r>
              <a:rPr lang="en-GB" dirty="0" err="1"/>
              <a:t>lúč</a:t>
            </a:r>
            <a:r>
              <a:rPr lang="en-GB" dirty="0"/>
              <a:t> </a:t>
            </a:r>
            <a:r>
              <a:rPr lang="en-GB" dirty="0" err="1"/>
              <a:t>na</a:t>
            </a:r>
            <a:r>
              <a:rPr lang="en-GB" dirty="0"/>
              <a:t> </a:t>
            </a:r>
            <a:r>
              <a:rPr lang="en-GB" dirty="0" err="1"/>
              <a:t>tienidle</a:t>
            </a:r>
            <a:endParaRPr lang="en-GB" dirty="0"/>
          </a:p>
          <a:p>
            <a:pPr lvl="1"/>
            <a:r>
              <a:rPr lang="en-GB" dirty="0" err="1"/>
              <a:t>Meniť</a:t>
            </a:r>
            <a:r>
              <a:rPr lang="en-GB" dirty="0"/>
              <a:t> </a:t>
            </a:r>
            <a:r>
              <a:rPr lang="en-GB" dirty="0" err="1"/>
              <a:t>frekvenciu</a:t>
            </a:r>
            <a:r>
              <a:rPr lang="en-GB" dirty="0"/>
              <a:t> a </a:t>
            </a:r>
            <a:r>
              <a:rPr lang="en-GB" dirty="0" err="1"/>
              <a:t>hľadať</a:t>
            </a:r>
            <a:r>
              <a:rPr lang="en-GB" dirty="0"/>
              <a:t> </a:t>
            </a:r>
            <a:r>
              <a:rPr lang="en-GB" dirty="0" err="1"/>
              <a:t>zaujímavé</a:t>
            </a:r>
            <a:r>
              <a:rPr lang="en-GB" dirty="0"/>
              <a:t> </a:t>
            </a:r>
            <a:r>
              <a:rPr lang="en-GB" dirty="0" err="1"/>
              <a:t>obrazce</a:t>
            </a:r>
            <a:r>
              <a:rPr lang="en-GB" dirty="0"/>
              <a:t> (</a:t>
            </a:r>
            <a:r>
              <a:rPr lang="en-GB" dirty="0" err="1"/>
              <a:t>nie</a:t>
            </a:r>
            <a:r>
              <a:rPr lang="en-GB" dirty="0"/>
              <a:t> </a:t>
            </a:r>
            <a:r>
              <a:rPr lang="en-GB" dirty="0" err="1"/>
              <a:t>iba</a:t>
            </a:r>
            <a:r>
              <a:rPr lang="en-GB" dirty="0"/>
              <a:t> </a:t>
            </a:r>
            <a:r>
              <a:rPr lang="en-GB" dirty="0" err="1"/>
              <a:t>čiaru</a:t>
            </a:r>
            <a:r>
              <a:rPr lang="en-GB" dirty="0"/>
              <a:t> </a:t>
            </a:r>
            <a:r>
              <a:rPr lang="en-GB" dirty="0" err="1"/>
              <a:t>alebo</a:t>
            </a:r>
            <a:r>
              <a:rPr lang="en-GB" dirty="0"/>
              <a:t> </a:t>
            </a:r>
            <a:r>
              <a:rPr lang="en-GB" dirty="0" err="1"/>
              <a:t>elipsu</a:t>
            </a:r>
            <a:r>
              <a:rPr lang="en-GB" dirty="0"/>
              <a:t>)</a:t>
            </a:r>
          </a:p>
          <a:p>
            <a:pPr lvl="1"/>
            <a:r>
              <a:rPr lang="en-GB" dirty="0" err="1"/>
              <a:t>Tvar</a:t>
            </a:r>
            <a:r>
              <a:rPr lang="en-GB" dirty="0"/>
              <a:t> </a:t>
            </a:r>
            <a:r>
              <a:rPr lang="en-GB" dirty="0" err="1"/>
              <a:t>obrazcov</a:t>
            </a:r>
            <a:r>
              <a:rPr lang="en-GB" dirty="0"/>
              <a:t> </a:t>
            </a:r>
            <a:r>
              <a:rPr lang="en-GB" dirty="0" err="1"/>
              <a:t>závisí</a:t>
            </a:r>
            <a:r>
              <a:rPr lang="en-GB" dirty="0"/>
              <a:t> od </a:t>
            </a:r>
            <a:r>
              <a:rPr lang="en-GB" dirty="0" err="1"/>
              <a:t>polohy</a:t>
            </a:r>
            <a:r>
              <a:rPr lang="en-GB" dirty="0"/>
              <a:t> </a:t>
            </a:r>
            <a:r>
              <a:rPr lang="en-GB" dirty="0" err="1"/>
              <a:t>zrkadla</a:t>
            </a:r>
            <a:r>
              <a:rPr lang="en-GB" dirty="0"/>
              <a:t> </a:t>
            </a:r>
            <a:r>
              <a:rPr lang="en-GB" dirty="0" err="1"/>
              <a:t>na</a:t>
            </a:r>
            <a:r>
              <a:rPr lang="en-GB" dirty="0"/>
              <a:t> </a:t>
            </a:r>
            <a:r>
              <a:rPr lang="en-GB" dirty="0" err="1"/>
              <a:t>membráne</a:t>
            </a:r>
            <a:r>
              <a:rPr lang="en-GB" dirty="0"/>
              <a:t>!</a:t>
            </a:r>
          </a:p>
          <a:p>
            <a:pPr lvl="1"/>
            <a:r>
              <a:rPr lang="en-GB" dirty="0" err="1"/>
              <a:t>Nájsť</a:t>
            </a:r>
            <a:r>
              <a:rPr lang="en-GB" dirty="0"/>
              <a:t> </a:t>
            </a:r>
            <a:r>
              <a:rPr lang="en-GB" dirty="0" err="1"/>
              <a:t>vlastné</a:t>
            </a:r>
            <a:r>
              <a:rPr lang="en-GB" dirty="0"/>
              <a:t> </a:t>
            </a:r>
            <a:r>
              <a:rPr lang="en-GB" dirty="0" err="1"/>
              <a:t>rezonančné</a:t>
            </a:r>
            <a:r>
              <a:rPr lang="en-GB" dirty="0"/>
              <a:t> </a:t>
            </a:r>
            <a:r>
              <a:rPr lang="en-GB" dirty="0" err="1"/>
              <a:t>frekvencie</a:t>
            </a:r>
            <a:r>
              <a:rPr lang="en-GB" dirty="0"/>
              <a:t> </a:t>
            </a:r>
            <a:r>
              <a:rPr lang="en-GB" dirty="0" err="1"/>
              <a:t>membrány</a:t>
            </a:r>
            <a:r>
              <a:rPr lang="en-GB" dirty="0"/>
              <a:t> a </a:t>
            </a:r>
            <a:r>
              <a:rPr lang="en-GB" dirty="0" err="1"/>
              <a:t>porovnať</a:t>
            </a:r>
            <a:r>
              <a:rPr lang="en-GB" dirty="0"/>
              <a:t> ich (</a:t>
            </a:r>
            <a:r>
              <a:rPr lang="en-GB" dirty="0" err="1"/>
              <a:t>alebo</a:t>
            </a:r>
            <a:r>
              <a:rPr lang="en-GB" dirty="0"/>
              <a:t> </a:t>
            </a:r>
            <a:r>
              <a:rPr lang="en-GB" dirty="0" err="1"/>
              <a:t>aspoň</a:t>
            </a:r>
            <a:r>
              <a:rPr lang="en-GB" dirty="0"/>
              <a:t> ich </a:t>
            </a:r>
            <a:r>
              <a:rPr lang="en-GB" dirty="0" err="1"/>
              <a:t>pomery</a:t>
            </a:r>
            <a:r>
              <a:rPr lang="en-GB" dirty="0"/>
              <a:t>) s </a:t>
            </a:r>
            <a:r>
              <a:rPr lang="en-GB" dirty="0" err="1"/>
              <a:t>teoretickými</a:t>
            </a:r>
            <a:r>
              <a:rPr lang="en-GB" dirty="0"/>
              <a:t> (</a:t>
            </a:r>
            <a:r>
              <a:rPr lang="en-GB" dirty="0" err="1"/>
              <a:t>budú</a:t>
            </a:r>
            <a:r>
              <a:rPr lang="en-GB" dirty="0"/>
              <a:t> </a:t>
            </a:r>
            <a:r>
              <a:rPr lang="en-GB" dirty="0" err="1"/>
              <a:t>rozdiely</a:t>
            </a:r>
            <a:r>
              <a:rPr lang="en-GB" dirty="0"/>
              <a:t> </a:t>
            </a:r>
            <a:r>
              <a:rPr lang="en-GB" dirty="0" err="1"/>
              <a:t>kvôli</a:t>
            </a:r>
            <a:r>
              <a:rPr lang="en-GB" dirty="0"/>
              <a:t> </a:t>
            </a:r>
            <a:r>
              <a:rPr lang="en-GB" dirty="0" err="1"/>
              <a:t>zrkadlu</a:t>
            </a:r>
            <a:r>
              <a:rPr lang="en-GB" dirty="0"/>
              <a:t> a </a:t>
            </a:r>
            <a:r>
              <a:rPr lang="en-GB" dirty="0" err="1"/>
              <a:t>homogenite</a:t>
            </a:r>
            <a:r>
              <a:rPr lang="en-GB" dirty="0"/>
              <a:t> </a:t>
            </a:r>
            <a:r>
              <a:rPr lang="en-GB" dirty="0" err="1"/>
              <a:t>membrány</a:t>
            </a:r>
            <a:r>
              <a:rPr lang="en-GB" dirty="0"/>
              <a:t>, </a:t>
            </a:r>
            <a:r>
              <a:rPr lang="en-GB" dirty="0" err="1"/>
              <a:t>asi</a:t>
            </a:r>
            <a:r>
              <a:rPr lang="en-GB" dirty="0"/>
              <a:t> </a:t>
            </a:r>
            <a:r>
              <a:rPr lang="en-GB" dirty="0" err="1"/>
              <a:t>neznáma</a:t>
            </a:r>
            <a:r>
              <a:rPr lang="en-GB" dirty="0"/>
              <a:t> </a:t>
            </a:r>
            <a:r>
              <a:rPr lang="en-GB" dirty="0" err="1"/>
              <a:t>napínacia</a:t>
            </a:r>
            <a:r>
              <a:rPr lang="en-GB" dirty="0"/>
              <a:t> </a:t>
            </a:r>
            <a:r>
              <a:rPr lang="en-GB" dirty="0" err="1"/>
              <a:t>sila</a:t>
            </a:r>
            <a:r>
              <a:rPr lang="en-GB" dirty="0"/>
              <a:t>)</a:t>
            </a:r>
          </a:p>
          <a:p>
            <a:pPr lvl="1"/>
            <a:r>
              <a:rPr lang="en-GB" dirty="0" err="1"/>
              <a:t>Niektoré</a:t>
            </a:r>
            <a:r>
              <a:rPr lang="en-GB" dirty="0"/>
              <a:t> </a:t>
            </a:r>
            <a:r>
              <a:rPr lang="en-GB" dirty="0" err="1"/>
              <a:t>typy</a:t>
            </a:r>
            <a:r>
              <a:rPr lang="en-GB" dirty="0"/>
              <a:t> </a:t>
            </a:r>
            <a:r>
              <a:rPr lang="en-GB" dirty="0" err="1"/>
              <a:t>obrazcov</a:t>
            </a:r>
            <a:r>
              <a:rPr lang="en-GB" dirty="0"/>
              <a:t> </a:t>
            </a:r>
            <a:r>
              <a:rPr lang="en-GB" dirty="0" err="1"/>
              <a:t>sa</a:t>
            </a:r>
            <a:r>
              <a:rPr lang="en-GB" dirty="0"/>
              <a:t> </a:t>
            </a:r>
            <a:r>
              <a:rPr lang="en-GB" dirty="0" err="1"/>
              <a:t>dajú</a:t>
            </a:r>
            <a:r>
              <a:rPr lang="en-GB" dirty="0"/>
              <a:t> </a:t>
            </a:r>
            <a:r>
              <a:rPr lang="en-GB" dirty="0" err="1"/>
              <a:t>aj</a:t>
            </a:r>
            <a:r>
              <a:rPr lang="en-GB" dirty="0"/>
              <a:t> </a:t>
            </a:r>
            <a:r>
              <a:rPr lang="en-GB" dirty="0" err="1"/>
              <a:t>vypočítať</a:t>
            </a:r>
            <a:r>
              <a:rPr lang="en-GB" dirty="0"/>
              <a:t>, </a:t>
            </a:r>
            <a:r>
              <a:rPr lang="en-GB" dirty="0" err="1"/>
              <a:t>keď</a:t>
            </a:r>
            <a:r>
              <a:rPr lang="en-GB" dirty="0"/>
              <a:t> </a:t>
            </a:r>
            <a:r>
              <a:rPr lang="en-GB" dirty="0" err="1"/>
              <a:t>poznáme</a:t>
            </a:r>
            <a:r>
              <a:rPr lang="en-GB" dirty="0"/>
              <a:t> </a:t>
            </a:r>
            <a:r>
              <a:rPr lang="en-GB" dirty="0" err="1"/>
              <a:t>tvar</a:t>
            </a:r>
            <a:r>
              <a:rPr lang="en-GB" dirty="0"/>
              <a:t> </a:t>
            </a:r>
            <a:r>
              <a:rPr lang="en-GB" dirty="0" err="1"/>
              <a:t>vlastných</a:t>
            </a:r>
            <a:r>
              <a:rPr lang="en-GB" dirty="0"/>
              <a:t> </a:t>
            </a:r>
            <a:r>
              <a:rPr lang="en-GB" dirty="0" err="1"/>
              <a:t>kmitov</a:t>
            </a:r>
            <a:r>
              <a:rPr lang="en-GB" dirty="0"/>
              <a:t> </a:t>
            </a:r>
            <a:r>
              <a:rPr lang="en-GB" dirty="0" err="1"/>
              <a:t>membrány</a:t>
            </a:r>
            <a:r>
              <a:rPr lang="en-GB" dirty="0"/>
              <a:t> – </a:t>
            </a:r>
            <a:r>
              <a:rPr lang="en-GB" dirty="0" err="1"/>
              <a:t>nájsť</a:t>
            </a:r>
            <a:r>
              <a:rPr lang="en-GB" dirty="0"/>
              <a:t> a </a:t>
            </a:r>
            <a:r>
              <a:rPr lang="en-GB" dirty="0" err="1"/>
              <a:t>porovnať</a:t>
            </a:r>
            <a:endParaRPr lang="en-GB" dirty="0"/>
          </a:p>
          <a:p>
            <a:pPr lvl="1"/>
            <a:r>
              <a:rPr lang="en-GB" dirty="0" err="1"/>
              <a:t>Hľadať</a:t>
            </a:r>
            <a:r>
              <a:rPr lang="en-GB" dirty="0"/>
              <a:t> </a:t>
            </a:r>
            <a:r>
              <a:rPr lang="en-GB" dirty="0" err="1"/>
              <a:t>kľúčové</a:t>
            </a:r>
            <a:r>
              <a:rPr lang="en-GB" dirty="0"/>
              <a:t> </a:t>
            </a:r>
            <a:r>
              <a:rPr lang="en-GB" dirty="0" err="1"/>
              <a:t>slová</a:t>
            </a:r>
            <a:r>
              <a:rPr lang="en-GB" dirty="0"/>
              <a:t> “dancing laser” – bola to v 2023 </a:t>
            </a:r>
            <a:r>
              <a:rPr lang="en-GB" dirty="0" err="1"/>
              <a:t>súťaže</a:t>
            </a:r>
            <a:r>
              <a:rPr lang="en-GB" dirty="0"/>
              <a:t> IPT</a:t>
            </a:r>
          </a:p>
          <a:p>
            <a:pPr lvl="1"/>
            <a:endParaRPr lang="en-GB" dirty="0"/>
          </a:p>
          <a:p>
            <a:pPr lvl="1"/>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5419375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0" name="Picture 2" descr="170+ Funnel Girl Stock Photos, Pictures &amp; Royalty-Free Images - iStock">
            <a:extLst>
              <a:ext uri="{FF2B5EF4-FFF2-40B4-BE49-F238E27FC236}">
                <a16:creationId xmlns:a16="http://schemas.microsoft.com/office/drawing/2014/main" id="{72C235C9-B2FA-4035-8831-623BDF3024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332" r="11080" b="-1"/>
          <a:stretch>
            <a:fillRect/>
          </a:stretch>
        </p:blipFill>
        <p:spPr bwMode="auto">
          <a:xfrm>
            <a:off x="20" y="10"/>
            <a:ext cx="7252212" cy="6857990"/>
          </a:xfrm>
          <a:prstGeom prst="rect">
            <a:avLst/>
          </a:prstGeom>
          <a:noFill/>
          <a:extLst>
            <a:ext uri="{909E8E84-426E-40DD-AFC4-6F175D3DCCD1}">
              <a14:hiddenFill xmlns:a14="http://schemas.microsoft.com/office/drawing/2010/main">
                <a:solidFill>
                  <a:srgbClr val="FFFFFF"/>
                </a:solidFill>
              </a14:hiddenFill>
            </a:ext>
          </a:extLst>
        </p:spPr>
      </p:pic>
      <p:sp>
        <p:nvSpPr>
          <p:cNvPr id="17417" name="Rectangle 1741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a:xfrm>
            <a:off x="5648707" y="365125"/>
            <a:ext cx="2866642" cy="1899912"/>
          </a:xfrm>
        </p:spPr>
        <p:txBody>
          <a:bodyPr>
            <a:normAutofit/>
          </a:bodyPr>
          <a:lstStyle/>
          <a:p>
            <a:br>
              <a:rPr lang="en-GB" sz="3500" dirty="0"/>
            </a:br>
            <a:r>
              <a:rPr lang="en-GB" sz="3500" dirty="0"/>
              <a:t>  </a:t>
            </a:r>
            <a:r>
              <a:rPr lang="sk-SK" sz="3500" b="1" dirty="0"/>
              <a:t>7. Potápajúci sa lievik</a:t>
            </a:r>
            <a:endParaRPr lang="en-GB" sz="3500"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5648707" y="2434201"/>
            <a:ext cx="2866642" cy="3742762"/>
          </a:xfrm>
        </p:spPr>
        <p:txBody>
          <a:bodyPr>
            <a:normAutofit/>
          </a:bodyPr>
          <a:lstStyle/>
          <a:p>
            <a:r>
              <a:rPr lang="sk-SK" sz="1700"/>
              <a:t>Keď dostatočne ťažký lievik s dlhým hrdlom smerujúcim nadol pustíme zvisle do vody, prejde počas potápania sériou tlmených zvislých kmitov. Preskúmajte pohyb a stabilitu potápajúceho sa lievika a podmienky, za ktorých sa prevráti.</a:t>
            </a:r>
            <a:endParaRPr lang="en-GB" sz="1700"/>
          </a:p>
          <a:p>
            <a:endParaRPr lang="en-GB" sz="1700"/>
          </a:p>
          <a:p>
            <a:endParaRPr lang="en-GB" sz="1700"/>
          </a:p>
          <a:p>
            <a:endParaRPr lang="en-GB" sz="1700"/>
          </a:p>
          <a:p>
            <a:endParaRPr lang="en-GB" sz="1700"/>
          </a:p>
          <a:p>
            <a:endParaRPr lang="en-GB" sz="1700"/>
          </a:p>
        </p:txBody>
      </p:sp>
    </p:spTree>
    <p:extLst>
      <p:ext uri="{BB962C8B-B14F-4D97-AF65-F5344CB8AC3E}">
        <p14:creationId xmlns:p14="http://schemas.microsoft.com/office/powerpoint/2010/main" val="1315996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dirty="0"/>
              <a:t>  </a:t>
            </a:r>
            <a:r>
              <a:rPr lang="sk-SK" b="1" dirty="0"/>
              <a:t>7. Potápajúci sa lievik</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70"/>
            <a:ext cx="7886700" cy="4351240"/>
          </a:xfrm>
        </p:spPr>
        <p:txBody>
          <a:bodyPr>
            <a:normAutofit/>
          </a:bodyPr>
          <a:lstStyle/>
          <a:p>
            <a:r>
              <a:rPr lang="en-GB" dirty="0" err="1"/>
              <a:t>Aké</a:t>
            </a:r>
            <a:r>
              <a:rPr lang="en-GB" dirty="0"/>
              <a:t> </a:t>
            </a:r>
            <a:r>
              <a:rPr lang="en-GB" dirty="0" err="1"/>
              <a:t>efekty</a:t>
            </a:r>
            <a:r>
              <a:rPr lang="en-GB" dirty="0"/>
              <a:t> </a:t>
            </a:r>
            <a:r>
              <a:rPr lang="en-GB" dirty="0" err="1"/>
              <a:t>možno</a:t>
            </a:r>
            <a:r>
              <a:rPr lang="en-GB" dirty="0"/>
              <a:t> </a:t>
            </a:r>
            <a:r>
              <a:rPr lang="en-GB" dirty="0" err="1"/>
              <a:t>pozorovať</a:t>
            </a:r>
            <a:endParaRPr lang="en-GB" dirty="0"/>
          </a:p>
          <a:p>
            <a:pPr lvl="1"/>
            <a:r>
              <a:rPr lang="en-GB" dirty="0"/>
              <a:t>Ak </a:t>
            </a:r>
            <a:r>
              <a:rPr lang="en-GB" dirty="0" err="1"/>
              <a:t>sa</a:t>
            </a:r>
            <a:r>
              <a:rPr lang="en-GB" dirty="0"/>
              <a:t> </a:t>
            </a:r>
            <a:r>
              <a:rPr lang="en-GB" dirty="0" err="1"/>
              <a:t>lievik</a:t>
            </a:r>
            <a:r>
              <a:rPr lang="en-GB" dirty="0"/>
              <a:t> </a:t>
            </a:r>
            <a:r>
              <a:rPr lang="en-GB" dirty="0" err="1"/>
              <a:t>nestihne</a:t>
            </a:r>
            <a:r>
              <a:rPr lang="en-GB" dirty="0"/>
              <a:t> </a:t>
            </a:r>
            <a:r>
              <a:rPr lang="en-GB" dirty="0" err="1"/>
              <a:t>aspoň</a:t>
            </a:r>
            <a:r>
              <a:rPr lang="en-GB" dirty="0"/>
              <a:t> </a:t>
            </a:r>
            <a:r>
              <a:rPr lang="en-GB" dirty="0" err="1"/>
              <a:t>trochu</a:t>
            </a:r>
            <a:r>
              <a:rPr lang="en-GB" dirty="0"/>
              <a:t> </a:t>
            </a:r>
            <a:r>
              <a:rPr lang="en-GB" dirty="0" err="1"/>
              <a:t>naplniť</a:t>
            </a:r>
            <a:r>
              <a:rPr lang="en-GB" dirty="0"/>
              <a:t> vodou a </a:t>
            </a:r>
            <a:r>
              <a:rPr lang="en-GB" dirty="0" err="1"/>
              <a:t>má</a:t>
            </a:r>
            <a:r>
              <a:rPr lang="en-GB" dirty="0"/>
              <a:t> </a:t>
            </a:r>
            <a:r>
              <a:rPr lang="en-GB" dirty="0" err="1"/>
              <a:t>krátke</a:t>
            </a:r>
            <a:r>
              <a:rPr lang="en-GB" dirty="0"/>
              <a:t> </a:t>
            </a:r>
            <a:r>
              <a:rPr lang="en-GB" dirty="0" err="1"/>
              <a:t>hrdlo</a:t>
            </a:r>
            <a:r>
              <a:rPr lang="en-GB" dirty="0"/>
              <a:t>, </a:t>
            </a:r>
            <a:r>
              <a:rPr lang="en-GB" dirty="0" err="1"/>
              <a:t>prevráti</a:t>
            </a:r>
            <a:r>
              <a:rPr lang="en-GB" dirty="0"/>
              <a:t> </a:t>
            </a:r>
            <a:r>
              <a:rPr lang="en-GB" dirty="0" err="1"/>
              <a:t>sa</a:t>
            </a:r>
            <a:endParaRPr lang="en-GB" dirty="0"/>
          </a:p>
          <a:p>
            <a:pPr lvl="1"/>
            <a:r>
              <a:rPr lang="en-GB" dirty="0"/>
              <a:t>Ak </a:t>
            </a:r>
            <a:r>
              <a:rPr lang="en-GB" dirty="0" err="1"/>
              <a:t>sa</a:t>
            </a:r>
            <a:r>
              <a:rPr lang="en-GB" dirty="0"/>
              <a:t> </a:t>
            </a:r>
            <a:r>
              <a:rPr lang="en-GB" dirty="0" err="1"/>
              <a:t>neprevráti</a:t>
            </a:r>
            <a:r>
              <a:rPr lang="en-GB" dirty="0"/>
              <a:t> a </a:t>
            </a:r>
            <a:r>
              <a:rPr lang="en-GB" dirty="0" err="1"/>
              <a:t>hrdlo</a:t>
            </a:r>
            <a:r>
              <a:rPr lang="en-GB" dirty="0"/>
              <a:t> </a:t>
            </a:r>
            <a:r>
              <a:rPr lang="en-GB" dirty="0" err="1"/>
              <a:t>bude</a:t>
            </a:r>
            <a:r>
              <a:rPr lang="en-GB" dirty="0"/>
              <a:t> </a:t>
            </a:r>
            <a:r>
              <a:rPr lang="en-GB" dirty="0" err="1"/>
              <a:t>upchaté</a:t>
            </a:r>
            <a:r>
              <a:rPr lang="en-GB" dirty="0"/>
              <a:t>, po </a:t>
            </a:r>
            <a:r>
              <a:rPr lang="en-GB" dirty="0" err="1"/>
              <a:t>uvoľnení</a:t>
            </a:r>
            <a:r>
              <a:rPr lang="en-GB" dirty="0"/>
              <a:t> </a:t>
            </a:r>
            <a:r>
              <a:rPr lang="en-GB" dirty="0" err="1"/>
              <a:t>bude</a:t>
            </a:r>
            <a:r>
              <a:rPr lang="en-GB" dirty="0"/>
              <a:t> </a:t>
            </a:r>
            <a:r>
              <a:rPr lang="en-GB" dirty="0" err="1"/>
              <a:t>lievik</a:t>
            </a:r>
            <a:r>
              <a:rPr lang="en-GB" dirty="0"/>
              <a:t> </a:t>
            </a:r>
            <a:r>
              <a:rPr lang="en-GB" dirty="0" err="1"/>
              <a:t>kmitať</a:t>
            </a:r>
            <a:r>
              <a:rPr lang="en-GB" dirty="0"/>
              <a:t> </a:t>
            </a:r>
            <a:r>
              <a:rPr lang="en-GB" dirty="0" err="1"/>
              <a:t>tlmenými</a:t>
            </a:r>
            <a:r>
              <a:rPr lang="en-GB" dirty="0"/>
              <a:t> </a:t>
            </a:r>
            <a:r>
              <a:rPr lang="en-GB" dirty="0" err="1"/>
              <a:t>kmitmi</a:t>
            </a:r>
            <a:r>
              <a:rPr lang="en-GB" dirty="0"/>
              <a:t> (</a:t>
            </a:r>
            <a:r>
              <a:rPr lang="en-GB" dirty="0" err="1"/>
              <a:t>vztlaková</a:t>
            </a:r>
            <a:r>
              <a:rPr lang="en-GB" dirty="0"/>
              <a:t> </a:t>
            </a:r>
            <a:r>
              <a:rPr lang="en-GB" dirty="0" err="1"/>
              <a:t>sila</a:t>
            </a:r>
            <a:r>
              <a:rPr lang="en-GB" dirty="0"/>
              <a:t> vs </a:t>
            </a:r>
            <a:r>
              <a:rPr lang="en-GB" dirty="0" err="1"/>
              <a:t>gravitačná</a:t>
            </a:r>
            <a:r>
              <a:rPr lang="en-GB" dirty="0"/>
              <a:t> </a:t>
            </a:r>
            <a:r>
              <a:rPr lang="en-GB" dirty="0" err="1"/>
              <a:t>sila</a:t>
            </a:r>
            <a:r>
              <a:rPr lang="en-GB" dirty="0"/>
              <a:t>), </a:t>
            </a:r>
            <a:r>
              <a:rPr lang="en-GB" dirty="0" err="1"/>
              <a:t>tlmenie</a:t>
            </a:r>
            <a:r>
              <a:rPr lang="en-GB" dirty="0"/>
              <a:t> </a:t>
            </a:r>
            <a:r>
              <a:rPr lang="en-GB" dirty="0" err="1"/>
              <a:t>najmä</a:t>
            </a:r>
            <a:r>
              <a:rPr lang="en-GB" dirty="0"/>
              <a:t> </a:t>
            </a:r>
            <a:r>
              <a:rPr lang="en-GB" dirty="0" err="1"/>
              <a:t>viskóznymi</a:t>
            </a:r>
            <a:r>
              <a:rPr lang="en-GB" dirty="0"/>
              <a:t> </a:t>
            </a:r>
            <a:r>
              <a:rPr lang="en-GB" dirty="0" err="1"/>
              <a:t>silami</a:t>
            </a:r>
            <a:r>
              <a:rPr lang="en-GB" dirty="0"/>
              <a:t> v </a:t>
            </a:r>
            <a:r>
              <a:rPr lang="en-GB" dirty="0" err="1"/>
              <a:t>prúdiacej</a:t>
            </a:r>
            <a:r>
              <a:rPr lang="en-GB" dirty="0"/>
              <a:t> </a:t>
            </a:r>
            <a:r>
              <a:rPr lang="en-GB" dirty="0" err="1"/>
              <a:t>vode</a:t>
            </a:r>
            <a:endParaRPr lang="en-GB" dirty="0"/>
          </a:p>
          <a:p>
            <a:pPr lvl="1"/>
            <a:r>
              <a:rPr lang="en-GB" dirty="0"/>
              <a:t>Ak </a:t>
            </a:r>
            <a:r>
              <a:rPr lang="en-GB" dirty="0" err="1"/>
              <a:t>sa</a:t>
            </a:r>
            <a:r>
              <a:rPr lang="en-GB" dirty="0"/>
              <a:t> </a:t>
            </a:r>
            <a:r>
              <a:rPr lang="en-GB" dirty="0" err="1"/>
              <a:t>neprevráti</a:t>
            </a:r>
            <a:r>
              <a:rPr lang="en-GB" dirty="0"/>
              <a:t> a </a:t>
            </a:r>
            <a:r>
              <a:rPr lang="en-GB" dirty="0" err="1"/>
              <a:t>hrdlo</a:t>
            </a:r>
            <a:r>
              <a:rPr lang="en-GB" dirty="0"/>
              <a:t> </a:t>
            </a:r>
            <a:r>
              <a:rPr lang="en-GB" dirty="0" err="1"/>
              <a:t>bude</a:t>
            </a:r>
            <a:r>
              <a:rPr lang="en-GB" dirty="0"/>
              <a:t> </a:t>
            </a:r>
            <a:r>
              <a:rPr lang="en-GB" dirty="0" err="1"/>
              <a:t>voľné</a:t>
            </a:r>
            <a:r>
              <a:rPr lang="en-GB" dirty="0"/>
              <a:t> – </a:t>
            </a:r>
            <a:r>
              <a:rPr lang="en-GB" dirty="0" err="1"/>
              <a:t>lievik</a:t>
            </a:r>
            <a:r>
              <a:rPr lang="en-GB" dirty="0"/>
              <a:t> </a:t>
            </a:r>
            <a:r>
              <a:rPr lang="en-GB" dirty="0" err="1"/>
              <a:t>sa</a:t>
            </a:r>
            <a:r>
              <a:rPr lang="en-GB" dirty="0"/>
              <a:t> </a:t>
            </a:r>
            <a:r>
              <a:rPr lang="en-GB" dirty="0" err="1"/>
              <a:t>bude</a:t>
            </a:r>
            <a:r>
              <a:rPr lang="en-GB" dirty="0"/>
              <a:t> </a:t>
            </a:r>
            <a:r>
              <a:rPr lang="en-GB" dirty="0" err="1"/>
              <a:t>postupne</a:t>
            </a:r>
            <a:r>
              <a:rPr lang="en-GB" dirty="0"/>
              <a:t> </a:t>
            </a:r>
            <a:r>
              <a:rPr lang="en-GB" dirty="0" err="1"/>
              <a:t>ponárať</a:t>
            </a:r>
            <a:r>
              <a:rPr lang="en-GB" dirty="0"/>
              <a:t> </a:t>
            </a:r>
            <a:r>
              <a:rPr lang="en-GB" dirty="0" err="1"/>
              <a:t>až</a:t>
            </a:r>
            <a:r>
              <a:rPr lang="en-GB" dirty="0"/>
              <a:t> </a:t>
            </a:r>
            <a:r>
              <a:rPr lang="en-GB" dirty="0" err="1"/>
              <a:t>sa</a:t>
            </a:r>
            <a:r>
              <a:rPr lang="en-GB" dirty="0"/>
              <a:t> </a:t>
            </a:r>
            <a:r>
              <a:rPr lang="en-GB" dirty="0" err="1"/>
              <a:t>potopí</a:t>
            </a:r>
            <a:endParaRPr lang="en-GB" dirty="0"/>
          </a:p>
          <a:p>
            <a:pPr lvl="1"/>
            <a:r>
              <a:rPr lang="en-GB" dirty="0" err="1"/>
              <a:t>Obrázok</a:t>
            </a:r>
            <a:r>
              <a:rPr lang="en-GB" dirty="0"/>
              <a:t> (</a:t>
            </a:r>
            <a:r>
              <a:rPr lang="en-GB" dirty="0" err="1"/>
              <a:t>umiestnenie</a:t>
            </a:r>
            <a:r>
              <a:rPr lang="en-GB" dirty="0"/>
              <a:t> </a:t>
            </a:r>
            <a:r>
              <a:rPr lang="en-GB" dirty="0" err="1"/>
              <a:t>síl</a:t>
            </a:r>
            <a:r>
              <a:rPr lang="en-GB" dirty="0"/>
              <a:t> je </a:t>
            </a:r>
            <a:r>
              <a:rPr lang="en-GB" dirty="0" err="1"/>
              <a:t>iba</a:t>
            </a:r>
            <a:r>
              <a:rPr lang="en-GB" dirty="0"/>
              <a:t> </a:t>
            </a:r>
            <a:r>
              <a:rPr lang="en-GB" dirty="0" err="1"/>
              <a:t>symbolické</a:t>
            </a:r>
            <a:r>
              <a:rPr lang="en-GB" dirty="0"/>
              <a:t>)</a:t>
            </a:r>
          </a:p>
          <a:p>
            <a:pPr lvl="1"/>
            <a:endParaRPr lang="en-GB" dirty="0"/>
          </a:p>
          <a:p>
            <a:pPr lvl="1"/>
            <a:endParaRPr lang="en-GB" dirty="0"/>
          </a:p>
          <a:p>
            <a:endParaRPr lang="en-GB" dirty="0"/>
          </a:p>
          <a:p>
            <a:endParaRPr lang="en-GB" dirty="0"/>
          </a:p>
          <a:p>
            <a:endParaRPr lang="en-GB" dirty="0"/>
          </a:p>
          <a:p>
            <a:endParaRPr lang="en-GB" dirty="0"/>
          </a:p>
          <a:p>
            <a:endParaRPr lang="en-GB" dirty="0"/>
          </a:p>
          <a:p>
            <a:endParaRPr lang="en-GB" dirty="0"/>
          </a:p>
        </p:txBody>
      </p:sp>
      <p:pic>
        <p:nvPicPr>
          <p:cNvPr id="5" name="Picture 4">
            <a:extLst>
              <a:ext uri="{FF2B5EF4-FFF2-40B4-BE49-F238E27FC236}">
                <a16:creationId xmlns:a16="http://schemas.microsoft.com/office/drawing/2014/main" id="{27375101-CFB1-4176-B8E1-36CCEF7FDC8C}"/>
              </a:ext>
            </a:extLst>
          </p:cNvPr>
          <p:cNvPicPr>
            <a:picLocks noChangeAspect="1"/>
          </p:cNvPicPr>
          <p:nvPr/>
        </p:nvPicPr>
        <p:blipFill>
          <a:blip r:embed="rId2"/>
          <a:stretch>
            <a:fillRect/>
          </a:stretch>
        </p:blipFill>
        <p:spPr>
          <a:xfrm>
            <a:off x="5505713" y="3642479"/>
            <a:ext cx="3233962" cy="3045210"/>
          </a:xfrm>
          <a:prstGeom prst="rect">
            <a:avLst/>
          </a:prstGeom>
        </p:spPr>
      </p:pic>
    </p:spTree>
    <p:extLst>
      <p:ext uri="{BB962C8B-B14F-4D97-AF65-F5344CB8AC3E}">
        <p14:creationId xmlns:p14="http://schemas.microsoft.com/office/powerpoint/2010/main" val="714774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dirty="0"/>
              <a:t> </a:t>
            </a:r>
            <a:r>
              <a:rPr lang="sk-SK" sz="3200" b="1" dirty="0"/>
              <a:t>7. Potápajúci sa lievik</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69"/>
            <a:ext cx="7886700" cy="4550293"/>
          </a:xfrm>
        </p:spPr>
        <p:txBody>
          <a:bodyPr>
            <a:normAutofit/>
          </a:bodyPr>
          <a:lstStyle/>
          <a:p>
            <a:r>
              <a:rPr lang="en-GB" dirty="0" err="1"/>
              <a:t>Čo</a:t>
            </a:r>
            <a:r>
              <a:rPr lang="en-GB" dirty="0"/>
              <a:t> s </a:t>
            </a:r>
            <a:r>
              <a:rPr lang="en-GB" dirty="0" err="1"/>
              <a:t>úlohou</a:t>
            </a:r>
            <a:endParaRPr lang="en-GB" dirty="0"/>
          </a:p>
          <a:p>
            <a:pPr lvl="1"/>
            <a:r>
              <a:rPr lang="en-GB" dirty="0" err="1"/>
              <a:t>Vytlačiť</a:t>
            </a:r>
            <a:r>
              <a:rPr lang="en-GB" dirty="0"/>
              <a:t> </a:t>
            </a:r>
            <a:r>
              <a:rPr lang="en-GB" dirty="0" err="1"/>
              <a:t>si</a:t>
            </a:r>
            <a:r>
              <a:rPr lang="en-GB" dirty="0"/>
              <a:t> </a:t>
            </a:r>
            <a:r>
              <a:rPr lang="en-GB" dirty="0" err="1"/>
              <a:t>na</a:t>
            </a:r>
            <a:r>
              <a:rPr lang="en-GB" dirty="0"/>
              <a:t> 3D </a:t>
            </a:r>
            <a:r>
              <a:rPr lang="en-GB" dirty="0" err="1"/>
              <a:t>tlačiarni</a:t>
            </a:r>
            <a:r>
              <a:rPr lang="en-GB" dirty="0"/>
              <a:t> </a:t>
            </a:r>
            <a:r>
              <a:rPr lang="en-GB" dirty="0" err="1"/>
              <a:t>rôzne</a:t>
            </a:r>
            <a:r>
              <a:rPr lang="en-GB" dirty="0"/>
              <a:t> </a:t>
            </a:r>
            <a:r>
              <a:rPr lang="en-GB" dirty="0" err="1"/>
              <a:t>lieviky</a:t>
            </a:r>
            <a:r>
              <a:rPr lang="en-GB" dirty="0"/>
              <a:t> (</a:t>
            </a:r>
            <a:r>
              <a:rPr lang="en-GB" dirty="0" err="1"/>
              <a:t>rôzne</a:t>
            </a:r>
            <a:r>
              <a:rPr lang="en-GB" dirty="0"/>
              <a:t> </a:t>
            </a:r>
            <a:r>
              <a:rPr lang="en-GB" dirty="0" err="1"/>
              <a:t>rozmery</a:t>
            </a:r>
            <a:r>
              <a:rPr lang="en-GB" dirty="0"/>
              <a:t>, </a:t>
            </a:r>
            <a:r>
              <a:rPr lang="en-GB" dirty="0" err="1"/>
              <a:t>tvary</a:t>
            </a:r>
            <a:r>
              <a:rPr lang="en-GB" dirty="0"/>
              <a:t>, </a:t>
            </a:r>
            <a:r>
              <a:rPr lang="en-GB" dirty="0" err="1"/>
              <a:t>hmotnosti</a:t>
            </a:r>
            <a:r>
              <a:rPr lang="en-GB" dirty="0"/>
              <a:t>)</a:t>
            </a:r>
          </a:p>
          <a:p>
            <a:pPr lvl="1"/>
            <a:r>
              <a:rPr lang="en-GB" dirty="0" err="1"/>
              <a:t>Pozorovať</a:t>
            </a:r>
            <a:r>
              <a:rPr lang="en-GB" dirty="0"/>
              <a:t> ich </a:t>
            </a:r>
            <a:r>
              <a:rPr lang="en-GB" dirty="0" err="1"/>
              <a:t>správanie</a:t>
            </a:r>
            <a:r>
              <a:rPr lang="en-GB" dirty="0"/>
              <a:t> – </a:t>
            </a:r>
            <a:r>
              <a:rPr lang="en-GB" dirty="0" err="1"/>
              <a:t>stabilita</a:t>
            </a:r>
            <a:r>
              <a:rPr lang="en-GB" dirty="0"/>
              <a:t> (</a:t>
            </a:r>
            <a:r>
              <a:rPr lang="en-GB" dirty="0" err="1"/>
              <a:t>najprv</a:t>
            </a:r>
            <a:r>
              <a:rPr lang="en-GB" dirty="0"/>
              <a:t> </a:t>
            </a:r>
            <a:r>
              <a:rPr lang="en-GB" dirty="0" err="1"/>
              <a:t>lievik</a:t>
            </a:r>
            <a:r>
              <a:rPr lang="en-GB" dirty="0"/>
              <a:t> </a:t>
            </a:r>
            <a:r>
              <a:rPr lang="en-GB" dirty="0" err="1"/>
              <a:t>čiastočne</a:t>
            </a:r>
            <a:r>
              <a:rPr lang="en-GB" dirty="0"/>
              <a:t> </a:t>
            </a:r>
            <a:r>
              <a:rPr lang="en-GB" dirty="0" err="1"/>
              <a:t>ponoriť</a:t>
            </a:r>
            <a:r>
              <a:rPr lang="en-GB" dirty="0"/>
              <a:t>?)</a:t>
            </a:r>
          </a:p>
          <a:p>
            <a:pPr lvl="1"/>
            <a:r>
              <a:rPr lang="en-GB" dirty="0" err="1"/>
              <a:t>Merať</a:t>
            </a:r>
            <a:r>
              <a:rPr lang="en-GB" dirty="0"/>
              <a:t> </a:t>
            </a:r>
            <a:r>
              <a:rPr lang="en-GB" dirty="0" err="1"/>
              <a:t>charakteristiky</a:t>
            </a:r>
            <a:r>
              <a:rPr lang="en-GB" dirty="0"/>
              <a:t> </a:t>
            </a:r>
            <a:r>
              <a:rPr lang="en-GB" dirty="0" err="1"/>
              <a:t>pohybu</a:t>
            </a:r>
            <a:r>
              <a:rPr lang="en-GB" dirty="0"/>
              <a:t> </a:t>
            </a:r>
            <a:r>
              <a:rPr lang="en-GB" dirty="0" err="1"/>
              <a:t>počas</a:t>
            </a:r>
            <a:r>
              <a:rPr lang="en-GB" dirty="0"/>
              <a:t> </a:t>
            </a:r>
            <a:r>
              <a:rPr lang="en-GB" dirty="0" err="1"/>
              <a:t>ponárania</a:t>
            </a:r>
            <a:r>
              <a:rPr lang="en-GB" dirty="0"/>
              <a:t>, </a:t>
            </a:r>
            <a:r>
              <a:rPr lang="en-GB" dirty="0" err="1"/>
              <a:t>napríklad</a:t>
            </a:r>
            <a:endParaRPr lang="en-GB" dirty="0"/>
          </a:p>
          <a:p>
            <a:pPr lvl="2"/>
            <a:r>
              <a:rPr lang="en-GB" dirty="0" err="1"/>
              <a:t>Frekvencia</a:t>
            </a:r>
            <a:r>
              <a:rPr lang="en-GB" dirty="0"/>
              <a:t> </a:t>
            </a:r>
            <a:r>
              <a:rPr lang="en-GB" dirty="0" err="1"/>
              <a:t>kmitov</a:t>
            </a:r>
            <a:endParaRPr lang="en-GB" dirty="0"/>
          </a:p>
          <a:p>
            <a:pPr lvl="2"/>
            <a:r>
              <a:rPr lang="en-GB" dirty="0" err="1"/>
              <a:t>Rýchlosť</a:t>
            </a:r>
            <a:r>
              <a:rPr lang="en-GB" dirty="0"/>
              <a:t> </a:t>
            </a:r>
            <a:r>
              <a:rPr lang="en-GB" dirty="0" err="1"/>
              <a:t>ponárania</a:t>
            </a:r>
            <a:endParaRPr lang="en-GB" dirty="0"/>
          </a:p>
          <a:p>
            <a:pPr lvl="1"/>
            <a:r>
              <a:rPr lang="en-GB" dirty="0" err="1"/>
              <a:t>Pokúsiť</a:t>
            </a:r>
            <a:r>
              <a:rPr lang="en-GB" dirty="0"/>
              <a:t> </a:t>
            </a:r>
            <a:r>
              <a:rPr lang="en-GB" dirty="0" err="1"/>
              <a:t>sa</a:t>
            </a:r>
            <a:r>
              <a:rPr lang="en-GB" dirty="0"/>
              <a:t> </a:t>
            </a:r>
            <a:r>
              <a:rPr lang="en-GB" dirty="0" err="1"/>
              <a:t>tieto</a:t>
            </a:r>
            <a:r>
              <a:rPr lang="en-GB" dirty="0"/>
              <a:t> </a:t>
            </a:r>
            <a:r>
              <a:rPr lang="en-GB" dirty="0" err="1"/>
              <a:t>parametre</a:t>
            </a:r>
            <a:r>
              <a:rPr lang="en-GB" dirty="0"/>
              <a:t> </a:t>
            </a:r>
            <a:r>
              <a:rPr lang="en-GB" dirty="0" err="1"/>
              <a:t>vypočítať</a:t>
            </a:r>
            <a:r>
              <a:rPr lang="en-GB" dirty="0"/>
              <a:t> a </a:t>
            </a:r>
            <a:r>
              <a:rPr lang="en-GB" dirty="0" err="1"/>
              <a:t>porovnať</a:t>
            </a:r>
            <a:r>
              <a:rPr lang="en-GB" dirty="0"/>
              <a:t> s </a:t>
            </a:r>
            <a:r>
              <a:rPr lang="en-GB" dirty="0" err="1"/>
              <a:t>nameranými</a:t>
            </a:r>
            <a:endParaRPr lang="en-GB" dirty="0"/>
          </a:p>
          <a:p>
            <a:pPr lvl="1"/>
            <a:r>
              <a:rPr lang="en-GB" dirty="0" err="1"/>
              <a:t>Literatúra</a:t>
            </a:r>
            <a:endParaRPr lang="en-GB" dirty="0"/>
          </a:p>
          <a:p>
            <a:pPr lvl="2"/>
            <a:r>
              <a:rPr lang="en-GB" dirty="0" err="1"/>
              <a:t>Tlmené</a:t>
            </a:r>
            <a:r>
              <a:rPr lang="en-GB" dirty="0"/>
              <a:t> </a:t>
            </a:r>
            <a:r>
              <a:rPr lang="en-GB" dirty="0" err="1"/>
              <a:t>kmity</a:t>
            </a:r>
            <a:r>
              <a:rPr lang="en-GB" dirty="0"/>
              <a:t> </a:t>
            </a:r>
            <a:r>
              <a:rPr lang="en-GB" dirty="0" err="1"/>
              <a:t>telies</a:t>
            </a:r>
            <a:r>
              <a:rPr lang="en-GB" dirty="0"/>
              <a:t> </a:t>
            </a:r>
            <a:r>
              <a:rPr lang="en-GB" dirty="0" err="1"/>
              <a:t>na</a:t>
            </a:r>
            <a:r>
              <a:rPr lang="en-GB" dirty="0"/>
              <a:t> </a:t>
            </a:r>
            <a:r>
              <a:rPr lang="en-GB" dirty="0" err="1"/>
              <a:t>kvapaline</a:t>
            </a:r>
            <a:r>
              <a:rPr lang="en-GB" dirty="0"/>
              <a:t>: Landau &amp; </a:t>
            </a:r>
            <a:r>
              <a:rPr lang="en-GB" dirty="0" err="1"/>
              <a:t>Lifshitz</a:t>
            </a:r>
            <a:r>
              <a:rPr lang="en-GB" dirty="0"/>
              <a:t>, Fluid Mechanics, 2nd ed., Butterworth-Heinemann, 1987</a:t>
            </a:r>
          </a:p>
          <a:p>
            <a:pPr lvl="2"/>
            <a:r>
              <a:rPr lang="en-GB" dirty="0" err="1"/>
              <a:t>Kapilárny</a:t>
            </a:r>
            <a:r>
              <a:rPr lang="en-GB" dirty="0"/>
              <a:t> </a:t>
            </a:r>
            <a:r>
              <a:rPr lang="en-GB" dirty="0" err="1"/>
              <a:t>tok</a:t>
            </a:r>
            <a:r>
              <a:rPr lang="en-GB" dirty="0"/>
              <a:t> </a:t>
            </a:r>
            <a:r>
              <a:rPr lang="en-GB" dirty="0" err="1"/>
              <a:t>cez</a:t>
            </a:r>
            <a:r>
              <a:rPr lang="en-GB" dirty="0"/>
              <a:t> </a:t>
            </a:r>
            <a:r>
              <a:rPr lang="en-GB" dirty="0" err="1"/>
              <a:t>tenké</a:t>
            </a:r>
            <a:r>
              <a:rPr lang="en-GB" dirty="0"/>
              <a:t> </a:t>
            </a:r>
            <a:r>
              <a:rPr lang="en-GB" dirty="0" err="1"/>
              <a:t>trubice</a:t>
            </a:r>
            <a:r>
              <a:rPr lang="en-GB" dirty="0"/>
              <a:t>: (P.-G. de </a:t>
            </a:r>
            <a:r>
              <a:rPr lang="en-GB" dirty="0" err="1"/>
              <a:t>Gennes</a:t>
            </a:r>
            <a:r>
              <a:rPr lang="en-GB" dirty="0"/>
              <a:t>, F. </a:t>
            </a:r>
            <a:r>
              <a:rPr lang="en-GB" dirty="0" err="1"/>
              <a:t>Brochard-Wyart</a:t>
            </a:r>
            <a:r>
              <a:rPr lang="en-GB" dirty="0"/>
              <a:t>, and D. </a:t>
            </a:r>
            <a:r>
              <a:rPr lang="en-GB" dirty="0" err="1"/>
              <a:t>Quéré</a:t>
            </a:r>
            <a:r>
              <a:rPr lang="en-GB" dirty="0"/>
              <a:t>, Capillarity and Wetting Phenomena, Springer, 2004</a:t>
            </a:r>
          </a:p>
          <a:p>
            <a:pPr lvl="2"/>
            <a:r>
              <a:rPr lang="en-GB" dirty="0" err="1"/>
              <a:t>Statická</a:t>
            </a:r>
            <a:r>
              <a:rPr lang="en-GB" dirty="0"/>
              <a:t> a </a:t>
            </a:r>
            <a:r>
              <a:rPr lang="en-GB" dirty="0" err="1"/>
              <a:t>dynamická</a:t>
            </a:r>
            <a:r>
              <a:rPr lang="en-GB" dirty="0"/>
              <a:t> </a:t>
            </a:r>
            <a:r>
              <a:rPr lang="en-GB" dirty="0" err="1"/>
              <a:t>stabilita</a:t>
            </a:r>
            <a:r>
              <a:rPr lang="en-GB" dirty="0"/>
              <a:t> </a:t>
            </a:r>
            <a:r>
              <a:rPr lang="en-GB" dirty="0" err="1"/>
              <a:t>plávajúcich</a:t>
            </a:r>
            <a:r>
              <a:rPr lang="en-GB" dirty="0"/>
              <a:t> </a:t>
            </a:r>
            <a:r>
              <a:rPr lang="en-GB" dirty="0" err="1"/>
              <a:t>telies</a:t>
            </a:r>
            <a:r>
              <a:rPr lang="en-GB" dirty="0"/>
              <a:t>: J. N. Newman, Marine Hydrodynamics, MIT Press, 1977. </a:t>
            </a:r>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781542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22" name="Rectangle 17421">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424" name="Freeform: Shape 17423">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1754"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7426" name="Freeform: Shape 17425">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34896"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a:xfrm>
            <a:off x="278319" y="1161288"/>
            <a:ext cx="2726138" cy="1239012"/>
          </a:xfrm>
        </p:spPr>
        <p:txBody>
          <a:bodyPr anchor="ctr">
            <a:normAutofit/>
          </a:bodyPr>
          <a:lstStyle/>
          <a:p>
            <a:br>
              <a:rPr lang="en-GB" sz="2400" dirty="0"/>
            </a:br>
            <a:r>
              <a:rPr lang="en-GB" sz="2400" dirty="0"/>
              <a:t> </a:t>
            </a:r>
            <a:r>
              <a:rPr lang="sk-SK" sz="2400" b="1" dirty="0"/>
              <a:t>8. Kotúč poháňaný smerom nahor</a:t>
            </a:r>
            <a:endParaRPr lang="en-GB" sz="2400" dirty="0"/>
          </a:p>
        </p:txBody>
      </p:sp>
      <p:sp>
        <p:nvSpPr>
          <p:cNvPr id="17428" name="Rectangle 17427">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430" name="Rectangle 1742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6919" y="2443480"/>
            <a:ext cx="25374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278320" y="2718054"/>
            <a:ext cx="2579180" cy="3732882"/>
          </a:xfrm>
        </p:spPr>
        <p:txBody>
          <a:bodyPr anchor="t">
            <a:normAutofit fontScale="92500"/>
          </a:bodyPr>
          <a:lstStyle/>
          <a:p>
            <a:r>
              <a:rPr lang="sk-SK" sz="1600" dirty="0"/>
              <a:t>Kruhový kotúč je vložený medzi dve kolieska, čo mu umožňuje </a:t>
            </a:r>
            <a:r>
              <a:rPr lang="sk-SK" sz="1600" dirty="0">
                <a:solidFill>
                  <a:srgbClr val="FF0000"/>
                </a:solidFill>
              </a:rPr>
              <a:t>voľne kmitať </a:t>
            </a:r>
            <a:r>
              <a:rPr lang="sk-SK" sz="1600" dirty="0"/>
              <a:t>ako kyvadlo. Jedno z koliesok je poháňané motorčekom, čím pôsobí na kotúč hnacou silou smerujúcou nahor. Preskúmajte </a:t>
            </a:r>
            <a:r>
              <a:rPr lang="sk-SK" sz="1600" dirty="0">
                <a:solidFill>
                  <a:srgbClr val="FF0000"/>
                </a:solidFill>
              </a:rPr>
              <a:t>pohyb kotúča</a:t>
            </a:r>
            <a:r>
              <a:rPr lang="sk-SK" sz="1500" dirty="0"/>
              <a:t>. </a:t>
            </a:r>
            <a:endParaRPr lang="en-GB" sz="1500" dirty="0"/>
          </a:p>
          <a:p>
            <a:endParaRPr lang="en-GB" sz="1500" dirty="0"/>
          </a:p>
          <a:p>
            <a:endParaRPr lang="en-GB" sz="1500" dirty="0"/>
          </a:p>
          <a:p>
            <a:endParaRPr lang="en-GB" sz="1500" dirty="0"/>
          </a:p>
          <a:p>
            <a:r>
              <a:rPr lang="en-GB" sz="1500" dirty="0" err="1"/>
              <a:t>Videá</a:t>
            </a:r>
            <a:r>
              <a:rPr lang="en-GB" sz="1500" dirty="0"/>
              <a:t>: z </a:t>
            </a:r>
            <a:r>
              <a:rPr lang="en-GB" sz="1500" dirty="0" err="1"/>
              <a:t>článku</a:t>
            </a:r>
            <a:br>
              <a:rPr lang="en-GB" sz="1500" dirty="0"/>
            </a:br>
            <a:r>
              <a:rPr lang="en-GB" sz="1500" dirty="0"/>
              <a:t>L. Maas, "The upward-driven disk, a steadily forced chaotic pendulum", Am. J. Phys. 93, 620–632 (2025)</a:t>
            </a:r>
          </a:p>
          <a:p>
            <a:endParaRPr lang="en-GB" sz="1500" dirty="0"/>
          </a:p>
        </p:txBody>
      </p:sp>
      <p:pic>
        <p:nvPicPr>
          <p:cNvPr id="7" name="Picture 6">
            <a:hlinkClick r:id="rId2" action="ppaction://hlinkfile"/>
            <a:extLst>
              <a:ext uri="{FF2B5EF4-FFF2-40B4-BE49-F238E27FC236}">
                <a16:creationId xmlns:a16="http://schemas.microsoft.com/office/drawing/2014/main" id="{0E395F17-943A-470F-A5CF-FC0B8C7685C4}"/>
              </a:ext>
            </a:extLst>
          </p:cNvPr>
          <p:cNvPicPr/>
          <p:nvPr/>
        </p:nvPicPr>
        <p:blipFill rotWithShape="1">
          <a:blip r:embed="rId3" cstate="print">
            <a:extLst>
              <a:ext uri="{28A0092B-C50C-407E-A947-70E740481C1C}">
                <a14:useLocalDpi xmlns:a14="http://schemas.microsoft.com/office/drawing/2010/main" val="0"/>
              </a:ext>
            </a:extLst>
          </a:blip>
          <a:srcRect r="-683"/>
          <a:stretch/>
        </p:blipFill>
        <p:spPr bwMode="auto">
          <a:xfrm>
            <a:off x="3675888" y="1696422"/>
            <a:ext cx="5191506" cy="3565739"/>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19617574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dirty="0"/>
              <a:t> </a:t>
            </a:r>
            <a:r>
              <a:rPr lang="sk-SK" sz="3200" b="1" dirty="0"/>
              <a:t>8. Kotúč poháňaný smerom nahor</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69"/>
            <a:ext cx="7886700" cy="5110131"/>
          </a:xfrm>
        </p:spPr>
        <p:txBody>
          <a:bodyPr>
            <a:normAutofit/>
          </a:bodyPr>
          <a:lstStyle/>
          <a:p>
            <a:r>
              <a:rPr lang="en-GB" dirty="0" err="1"/>
              <a:t>Podľa</a:t>
            </a:r>
            <a:r>
              <a:rPr lang="en-GB" dirty="0"/>
              <a:t> </a:t>
            </a:r>
            <a:r>
              <a:rPr lang="en-GB" dirty="0" err="1"/>
              <a:t>sily</a:t>
            </a:r>
            <a:r>
              <a:rPr lang="en-GB" dirty="0"/>
              <a:t> </a:t>
            </a:r>
            <a:r>
              <a:rPr lang="en-GB" dirty="0" err="1"/>
              <a:t>trenia</a:t>
            </a:r>
            <a:r>
              <a:rPr lang="en-GB" dirty="0"/>
              <a:t> (</a:t>
            </a:r>
            <a:r>
              <a:rPr lang="en-GB" dirty="0" err="1"/>
              <a:t>prítlaku</a:t>
            </a:r>
            <a:r>
              <a:rPr lang="en-GB" dirty="0"/>
              <a:t>) a </a:t>
            </a:r>
            <a:r>
              <a:rPr lang="en-GB" dirty="0" err="1"/>
              <a:t>rýchlosti</a:t>
            </a:r>
            <a:r>
              <a:rPr lang="en-GB" dirty="0"/>
              <a:t> </a:t>
            </a:r>
            <a:r>
              <a:rPr lang="en-GB" dirty="0" err="1"/>
              <a:t>otáčania</a:t>
            </a:r>
            <a:r>
              <a:rPr lang="en-GB" dirty="0"/>
              <a:t> </a:t>
            </a:r>
            <a:r>
              <a:rPr lang="en-GB" dirty="0" err="1"/>
              <a:t>kolieska</a:t>
            </a:r>
            <a:r>
              <a:rPr lang="en-GB" dirty="0"/>
              <a:t> </a:t>
            </a:r>
            <a:r>
              <a:rPr lang="en-GB" dirty="0" err="1"/>
              <a:t>vidno</a:t>
            </a:r>
            <a:r>
              <a:rPr lang="en-GB" dirty="0"/>
              <a:t> </a:t>
            </a:r>
            <a:r>
              <a:rPr lang="en-GB" dirty="0" err="1"/>
              <a:t>rôzne</a:t>
            </a:r>
            <a:r>
              <a:rPr lang="en-GB" dirty="0"/>
              <a:t> </a:t>
            </a:r>
            <a:r>
              <a:rPr lang="en-GB" dirty="0" err="1"/>
              <a:t>typy</a:t>
            </a:r>
            <a:r>
              <a:rPr lang="en-GB" dirty="0"/>
              <a:t> </a:t>
            </a:r>
            <a:r>
              <a:rPr lang="en-GB" dirty="0" err="1"/>
              <a:t>pohybov</a:t>
            </a:r>
            <a:endParaRPr lang="en-GB" dirty="0"/>
          </a:p>
          <a:p>
            <a:pPr lvl="1"/>
            <a:r>
              <a:rPr lang="en-GB" dirty="0" err="1">
                <a:hlinkClick r:id="rId2" action="ppaction://hlinkfile"/>
              </a:rPr>
              <a:t>Stúpanie</a:t>
            </a:r>
            <a:r>
              <a:rPr lang="en-GB" dirty="0">
                <a:hlinkClick r:id="rId2" action="ppaction://hlinkfile"/>
              </a:rPr>
              <a:t> + </a:t>
            </a:r>
            <a:r>
              <a:rPr lang="en-GB" dirty="0" err="1">
                <a:hlinkClick r:id="rId2" action="ppaction://hlinkfile"/>
              </a:rPr>
              <a:t>nepravidelný</a:t>
            </a:r>
            <a:r>
              <a:rPr lang="en-GB" dirty="0">
                <a:hlinkClick r:id="rId2" action="ppaction://hlinkfile"/>
              </a:rPr>
              <a:t> </a:t>
            </a:r>
            <a:r>
              <a:rPr lang="en-GB" dirty="0" err="1">
                <a:hlinkClick r:id="rId2" action="ppaction://hlinkfile"/>
              </a:rPr>
              <a:t>kývavý</a:t>
            </a:r>
            <a:r>
              <a:rPr lang="en-GB" dirty="0"/>
              <a:t> (</a:t>
            </a:r>
            <a:r>
              <a:rPr lang="en-GB" dirty="0" err="1"/>
              <a:t>chaotický</a:t>
            </a:r>
            <a:r>
              <a:rPr lang="en-GB" dirty="0"/>
              <a:t>?)</a:t>
            </a:r>
          </a:p>
          <a:p>
            <a:pPr lvl="1"/>
            <a:r>
              <a:rPr lang="en-GB" dirty="0" err="1">
                <a:hlinkClick r:id="rId3" action="ppaction://hlinkfile"/>
              </a:rPr>
              <a:t>Pravidelný</a:t>
            </a:r>
            <a:r>
              <a:rPr lang="en-GB" dirty="0">
                <a:hlinkClick r:id="rId3" action="ppaction://hlinkfile"/>
              </a:rPr>
              <a:t> </a:t>
            </a:r>
            <a:r>
              <a:rPr lang="en-GB" dirty="0" err="1">
                <a:hlinkClick r:id="rId3" action="ppaction://hlinkfile"/>
              </a:rPr>
              <a:t>kývavý</a:t>
            </a:r>
            <a:r>
              <a:rPr lang="en-GB" dirty="0">
                <a:hlinkClick r:id="rId3" action="ppaction://hlinkfile"/>
              </a:rPr>
              <a:t> </a:t>
            </a:r>
            <a:r>
              <a:rPr lang="en-GB" dirty="0" err="1">
                <a:hlinkClick r:id="rId3" action="ppaction://hlinkfile"/>
              </a:rPr>
              <a:t>okolo</a:t>
            </a:r>
            <a:r>
              <a:rPr lang="en-GB" dirty="0">
                <a:hlinkClick r:id="rId3" action="ppaction://hlinkfile"/>
              </a:rPr>
              <a:t> </a:t>
            </a:r>
            <a:r>
              <a:rPr lang="en-GB" dirty="0" err="1">
                <a:hlinkClick r:id="rId3" action="ppaction://hlinkfile"/>
              </a:rPr>
              <a:t>takmer</a:t>
            </a:r>
            <a:r>
              <a:rPr lang="en-GB" dirty="0">
                <a:hlinkClick r:id="rId3" action="ppaction://hlinkfile"/>
              </a:rPr>
              <a:t> </a:t>
            </a:r>
            <a:r>
              <a:rPr lang="en-GB" dirty="0" err="1">
                <a:hlinkClick r:id="rId3" action="ppaction://hlinkfile"/>
              </a:rPr>
              <a:t>nemennej</a:t>
            </a:r>
            <a:r>
              <a:rPr lang="en-GB" dirty="0">
                <a:hlinkClick r:id="rId3" action="ppaction://hlinkfile"/>
              </a:rPr>
              <a:t> </a:t>
            </a:r>
            <a:r>
              <a:rPr lang="en-GB" dirty="0" err="1">
                <a:hlinkClick r:id="rId3" action="ppaction://hlinkfile"/>
              </a:rPr>
              <a:t>osi</a:t>
            </a:r>
            <a:endParaRPr lang="en-GB" dirty="0"/>
          </a:p>
          <a:p>
            <a:pPr lvl="1"/>
            <a:r>
              <a:rPr lang="en-GB" dirty="0" err="1">
                <a:hlinkClick r:id="rId4" action="ppaction://hlinkfile"/>
              </a:rPr>
              <a:t>Pravidelný</a:t>
            </a:r>
            <a:r>
              <a:rPr lang="en-GB" dirty="0">
                <a:hlinkClick r:id="rId4" action="ppaction://hlinkfile"/>
              </a:rPr>
              <a:t> </a:t>
            </a:r>
            <a:r>
              <a:rPr lang="en-GB" dirty="0" err="1">
                <a:hlinkClick r:id="rId4" action="ppaction://hlinkfile"/>
              </a:rPr>
              <a:t>otáčavý</a:t>
            </a:r>
            <a:r>
              <a:rPr lang="en-GB" dirty="0">
                <a:hlinkClick r:id="rId4" action="ppaction://hlinkfile"/>
              </a:rPr>
              <a:t> s </a:t>
            </a:r>
            <a:r>
              <a:rPr lang="en-GB" dirty="0" err="1">
                <a:hlinkClick r:id="rId4" action="ppaction://hlinkfile"/>
              </a:rPr>
              <a:t>pevnou</a:t>
            </a:r>
            <a:r>
              <a:rPr lang="en-GB" dirty="0">
                <a:hlinkClick r:id="rId4" action="ppaction://hlinkfile"/>
              </a:rPr>
              <a:t> </a:t>
            </a:r>
            <a:r>
              <a:rPr lang="en-GB" dirty="0" err="1">
                <a:hlinkClick r:id="rId4" action="ppaction://hlinkfile"/>
              </a:rPr>
              <a:t>osou</a:t>
            </a:r>
            <a:r>
              <a:rPr lang="en-GB" dirty="0">
                <a:hlinkClick r:id="rId4" action="ppaction://hlinkfile"/>
              </a:rPr>
              <a:t> </a:t>
            </a:r>
            <a:r>
              <a:rPr lang="en-GB" dirty="0" err="1">
                <a:hlinkClick r:id="rId4" action="ppaction://hlinkfile"/>
              </a:rPr>
              <a:t>rotácie</a:t>
            </a:r>
            <a:endParaRPr lang="en-GB" dirty="0"/>
          </a:p>
          <a:p>
            <a:r>
              <a:rPr lang="en-GB" dirty="0">
                <a:hlinkClick r:id="rId5" action="ppaction://hlinkfile"/>
              </a:rPr>
              <a:t>Video</a:t>
            </a:r>
            <a:r>
              <a:rPr lang="en-GB" dirty="0"/>
              <a:t> Andreja </a:t>
            </a:r>
            <a:r>
              <a:rPr lang="en-GB" dirty="0" err="1"/>
              <a:t>Ščetnikova</a:t>
            </a:r>
            <a:r>
              <a:rPr lang="en-GB" dirty="0"/>
              <a:t> - </a:t>
            </a:r>
            <a:r>
              <a:rPr lang="en-GB" dirty="0">
                <a:hlinkClick r:id="rId6"/>
              </a:rPr>
              <a:t>https://www.youtube.com/watch?v=eray-7AeUyQ</a:t>
            </a:r>
            <a:r>
              <a:rPr lang="en-GB" dirty="0"/>
              <a:t> </a:t>
            </a:r>
          </a:p>
          <a:p>
            <a:r>
              <a:rPr lang="en-GB" dirty="0" err="1"/>
              <a:t>Čo</a:t>
            </a:r>
            <a:r>
              <a:rPr lang="en-GB" dirty="0"/>
              <a:t> s </a:t>
            </a:r>
            <a:r>
              <a:rPr lang="en-GB" dirty="0" err="1"/>
              <a:t>úlohou</a:t>
            </a:r>
            <a:endParaRPr lang="en-GB" dirty="0"/>
          </a:p>
          <a:p>
            <a:pPr lvl="1"/>
            <a:r>
              <a:rPr lang="en-GB" dirty="0" err="1"/>
              <a:t>Postaviť</a:t>
            </a:r>
            <a:r>
              <a:rPr lang="en-GB" dirty="0"/>
              <a:t> </a:t>
            </a:r>
            <a:r>
              <a:rPr lang="en-GB" dirty="0" err="1"/>
              <a:t>aparatúru</a:t>
            </a:r>
            <a:r>
              <a:rPr lang="en-GB" dirty="0"/>
              <a:t> s </a:t>
            </a:r>
            <a:r>
              <a:rPr lang="en-GB" dirty="0" err="1"/>
              <a:t>meniteľnou</a:t>
            </a:r>
            <a:r>
              <a:rPr lang="en-GB" dirty="0"/>
              <a:t> </a:t>
            </a:r>
            <a:r>
              <a:rPr lang="en-GB" dirty="0" err="1"/>
              <a:t>silou</a:t>
            </a:r>
            <a:r>
              <a:rPr lang="en-GB" dirty="0"/>
              <a:t> </a:t>
            </a:r>
            <a:r>
              <a:rPr lang="en-GB" dirty="0" err="1"/>
              <a:t>trenia</a:t>
            </a:r>
            <a:r>
              <a:rPr lang="en-GB" dirty="0"/>
              <a:t> (</a:t>
            </a:r>
            <a:r>
              <a:rPr lang="en-GB" dirty="0" err="1"/>
              <a:t>prítlak</a:t>
            </a:r>
            <a:r>
              <a:rPr lang="en-GB" dirty="0"/>
              <a:t>, material) a s </a:t>
            </a:r>
            <a:r>
              <a:rPr lang="en-GB" dirty="0" err="1"/>
              <a:t>meniteľnou</a:t>
            </a:r>
            <a:r>
              <a:rPr lang="en-GB" dirty="0"/>
              <a:t> </a:t>
            </a:r>
            <a:r>
              <a:rPr lang="en-GB" dirty="0" err="1"/>
              <a:t>uhlovou</a:t>
            </a:r>
            <a:r>
              <a:rPr lang="en-GB" dirty="0"/>
              <a:t> </a:t>
            </a:r>
            <a:r>
              <a:rPr lang="en-GB" dirty="0" err="1"/>
              <a:t>rýchlosťou</a:t>
            </a:r>
            <a:r>
              <a:rPr lang="en-GB" dirty="0"/>
              <a:t> </a:t>
            </a:r>
            <a:r>
              <a:rPr lang="en-GB" dirty="0" err="1"/>
              <a:t>otáčania</a:t>
            </a:r>
            <a:r>
              <a:rPr lang="en-GB" dirty="0"/>
              <a:t> </a:t>
            </a:r>
            <a:r>
              <a:rPr lang="en-GB" dirty="0" err="1"/>
              <a:t>kolieska</a:t>
            </a:r>
            <a:endParaRPr lang="en-GB" dirty="0"/>
          </a:p>
          <a:p>
            <a:pPr lvl="1"/>
            <a:r>
              <a:rPr lang="en-GB" dirty="0" err="1"/>
              <a:t>Merať</a:t>
            </a:r>
            <a:r>
              <a:rPr lang="en-GB" dirty="0"/>
              <a:t> </a:t>
            </a:r>
            <a:r>
              <a:rPr lang="en-GB" dirty="0" err="1"/>
              <a:t>silu</a:t>
            </a:r>
            <a:r>
              <a:rPr lang="en-GB" dirty="0"/>
              <a:t> </a:t>
            </a:r>
            <a:r>
              <a:rPr lang="en-GB" dirty="0" err="1"/>
              <a:t>prítlaku</a:t>
            </a:r>
            <a:r>
              <a:rPr lang="en-GB" dirty="0"/>
              <a:t>, </a:t>
            </a:r>
            <a:r>
              <a:rPr lang="en-GB" dirty="0" err="1"/>
              <a:t>silu</a:t>
            </a:r>
            <a:r>
              <a:rPr lang="en-GB" dirty="0"/>
              <a:t> </a:t>
            </a:r>
            <a:r>
              <a:rPr lang="en-GB" dirty="0" err="1"/>
              <a:t>trenia</a:t>
            </a:r>
            <a:r>
              <a:rPr lang="en-GB" dirty="0"/>
              <a:t> a </a:t>
            </a:r>
            <a:r>
              <a:rPr lang="en-GB" dirty="0" err="1"/>
              <a:t>otáčky</a:t>
            </a:r>
            <a:r>
              <a:rPr lang="en-GB" dirty="0"/>
              <a:t> </a:t>
            </a:r>
            <a:r>
              <a:rPr lang="en-GB" dirty="0" err="1"/>
              <a:t>kolieska</a:t>
            </a:r>
            <a:endParaRPr lang="en-GB" dirty="0"/>
          </a:p>
          <a:p>
            <a:pPr lvl="1"/>
            <a:r>
              <a:rPr lang="en-GB" dirty="0" err="1"/>
              <a:t>Skúsiť</a:t>
            </a:r>
            <a:r>
              <a:rPr lang="en-GB" dirty="0"/>
              <a:t> </a:t>
            </a:r>
            <a:r>
              <a:rPr lang="en-GB" dirty="0" err="1"/>
              <a:t>disky</a:t>
            </a:r>
            <a:r>
              <a:rPr lang="en-GB" dirty="0"/>
              <a:t> </a:t>
            </a:r>
            <a:r>
              <a:rPr lang="en-GB" dirty="0" err="1"/>
              <a:t>rôznych</a:t>
            </a:r>
            <a:r>
              <a:rPr lang="en-GB" dirty="0"/>
              <a:t> </a:t>
            </a:r>
            <a:r>
              <a:rPr lang="en-GB" dirty="0" err="1"/>
              <a:t>priemerov</a:t>
            </a:r>
            <a:r>
              <a:rPr lang="en-GB" dirty="0"/>
              <a:t> a z </a:t>
            </a:r>
            <a:r>
              <a:rPr lang="en-GB" dirty="0" err="1"/>
              <a:t>rôznych</a:t>
            </a:r>
            <a:r>
              <a:rPr lang="en-GB" dirty="0"/>
              <a:t> </a:t>
            </a:r>
            <a:r>
              <a:rPr lang="en-GB" dirty="0" err="1"/>
              <a:t>materiálov</a:t>
            </a:r>
            <a:r>
              <a:rPr lang="en-GB" dirty="0"/>
              <a:t> (</a:t>
            </a:r>
            <a:r>
              <a:rPr lang="en-GB" dirty="0" err="1"/>
              <a:t>plast</a:t>
            </a:r>
            <a:r>
              <a:rPr lang="en-GB" dirty="0"/>
              <a:t>, </a:t>
            </a:r>
            <a:r>
              <a:rPr lang="en-GB" dirty="0" err="1"/>
              <a:t>kov</a:t>
            </a:r>
            <a:r>
              <a:rPr lang="en-GB" dirty="0"/>
              <a:t>,…)</a:t>
            </a:r>
          </a:p>
          <a:p>
            <a:pPr lvl="1"/>
            <a:r>
              <a:rPr lang="en-GB" dirty="0" err="1"/>
              <a:t>Nájsť</a:t>
            </a:r>
            <a:r>
              <a:rPr lang="en-GB" dirty="0"/>
              <a:t> </a:t>
            </a:r>
            <a:r>
              <a:rPr lang="en-GB" dirty="0" err="1"/>
              <a:t>parametre</a:t>
            </a:r>
            <a:r>
              <a:rPr lang="en-GB" dirty="0"/>
              <a:t>, pre </a:t>
            </a:r>
            <a:r>
              <a:rPr lang="en-GB" dirty="0" err="1"/>
              <a:t>ktoré</a:t>
            </a:r>
            <a:r>
              <a:rPr lang="en-GB" dirty="0"/>
              <a:t> </a:t>
            </a:r>
            <a:r>
              <a:rPr lang="en-GB" dirty="0" err="1"/>
              <a:t>sa</a:t>
            </a:r>
            <a:r>
              <a:rPr lang="en-GB" dirty="0"/>
              <a:t> </a:t>
            </a:r>
            <a:r>
              <a:rPr lang="en-GB" dirty="0" err="1"/>
              <a:t>vykonáva</a:t>
            </a:r>
            <a:r>
              <a:rPr lang="en-GB" dirty="0"/>
              <a:t> </a:t>
            </a:r>
            <a:r>
              <a:rPr lang="en-GB" dirty="0" err="1"/>
              <a:t>pohyb</a:t>
            </a:r>
            <a:r>
              <a:rPr lang="en-GB" dirty="0"/>
              <a:t> </a:t>
            </a:r>
            <a:r>
              <a:rPr lang="en-GB" dirty="0" err="1"/>
              <a:t>istého</a:t>
            </a:r>
            <a:r>
              <a:rPr lang="en-GB" dirty="0"/>
              <a:t> </a:t>
            </a:r>
            <a:r>
              <a:rPr lang="en-GB" dirty="0" err="1"/>
              <a:t>typu</a:t>
            </a:r>
            <a:r>
              <a:rPr lang="en-GB" dirty="0"/>
              <a:t> (</a:t>
            </a:r>
            <a:r>
              <a:rPr lang="en-GB" dirty="0" err="1"/>
              <a:t>fázový</a:t>
            </a:r>
            <a:r>
              <a:rPr lang="en-GB" dirty="0"/>
              <a:t> diagram)</a:t>
            </a:r>
          </a:p>
          <a:p>
            <a:pPr lvl="1"/>
            <a:r>
              <a:rPr lang="en-GB" dirty="0" err="1"/>
              <a:t>Urobiť</a:t>
            </a:r>
            <a:r>
              <a:rPr lang="en-GB" dirty="0"/>
              <a:t> </a:t>
            </a:r>
            <a:r>
              <a:rPr lang="en-GB" dirty="0" err="1"/>
              <a:t>matematický</a:t>
            </a:r>
            <a:r>
              <a:rPr lang="en-GB" dirty="0"/>
              <a:t> model </a:t>
            </a:r>
            <a:r>
              <a:rPr lang="en-GB" dirty="0" err="1"/>
              <a:t>pohybu</a:t>
            </a:r>
            <a:r>
              <a:rPr lang="en-GB" dirty="0"/>
              <a:t> </a:t>
            </a:r>
            <a:r>
              <a:rPr lang="en-GB" dirty="0" err="1"/>
              <a:t>disku</a:t>
            </a:r>
            <a:r>
              <a:rPr lang="en-GB" dirty="0"/>
              <a:t> a </a:t>
            </a:r>
            <a:r>
              <a:rPr lang="en-GB" dirty="0" err="1"/>
              <a:t>porovnať</a:t>
            </a:r>
            <a:r>
              <a:rPr lang="en-GB" dirty="0"/>
              <a:t> s </a:t>
            </a:r>
            <a:r>
              <a:rPr lang="en-GB" dirty="0" err="1"/>
              <a:t>meraniami</a:t>
            </a:r>
            <a:endParaRPr lang="en-GB" dirty="0"/>
          </a:p>
          <a:p>
            <a:r>
              <a:rPr lang="en-GB" dirty="0" err="1"/>
              <a:t>Literatúra</a:t>
            </a:r>
            <a:endParaRPr lang="en-GB" dirty="0"/>
          </a:p>
          <a:p>
            <a:pPr lvl="1"/>
            <a:r>
              <a:rPr lang="en-GB" dirty="0">
                <a:hlinkClick r:id="rId7"/>
              </a:rPr>
              <a:t>https://arxiv.org/abs/2505.17957</a:t>
            </a:r>
            <a:r>
              <a:rPr lang="en-GB" dirty="0"/>
              <a:t> </a:t>
            </a:r>
          </a:p>
          <a:p>
            <a:pPr lvl="1"/>
            <a:endParaRPr lang="en-GB" dirty="0"/>
          </a:p>
          <a:p>
            <a:endParaRPr lang="en-GB" dirty="0"/>
          </a:p>
          <a:p>
            <a:endParaRPr lang="en-GB" dirty="0"/>
          </a:p>
        </p:txBody>
      </p:sp>
    </p:spTree>
    <p:extLst>
      <p:ext uri="{BB962C8B-B14F-4D97-AF65-F5344CB8AC3E}">
        <p14:creationId xmlns:p14="http://schemas.microsoft.com/office/powerpoint/2010/main" val="957128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a:xfrm>
            <a:off x="360758" y="3752849"/>
            <a:ext cx="2807227" cy="2452687"/>
          </a:xfrm>
        </p:spPr>
        <p:txBody>
          <a:bodyPr anchor="ctr">
            <a:normAutofit/>
          </a:bodyPr>
          <a:lstStyle/>
          <a:p>
            <a:br>
              <a:rPr lang="en-GB" sz="3100" dirty="0"/>
            </a:br>
            <a:r>
              <a:rPr lang="en-GB" sz="3100" dirty="0"/>
              <a:t> </a:t>
            </a:r>
            <a:r>
              <a:rPr lang="sk-SK" sz="3100" b="1" dirty="0"/>
              <a:t>9. Fotografický </a:t>
            </a:r>
            <a:r>
              <a:rPr lang="sk-SK" sz="3100" b="1" dirty="0" err="1"/>
              <a:t>bokeh</a:t>
            </a:r>
            <a:endParaRPr lang="en-GB" sz="3100" dirty="0"/>
          </a:p>
        </p:txBody>
      </p:sp>
      <p:pic>
        <p:nvPicPr>
          <p:cNvPr id="17410" name="Picture 2" descr="25 Beautiful Examples of Bokeh Photography — Speckyboy">
            <a:extLst>
              <a:ext uri="{FF2B5EF4-FFF2-40B4-BE49-F238E27FC236}">
                <a16:creationId xmlns:a16="http://schemas.microsoft.com/office/drawing/2014/main" id="{4CD0A2D8-64EE-4912-AFF2-704E271533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820" b="10063"/>
          <a:stretch>
            <a:fillRect/>
          </a:stretch>
        </p:blipFill>
        <p:spPr bwMode="auto">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3167986" y="3752850"/>
            <a:ext cx="5614060" cy="3021174"/>
          </a:xfrm>
        </p:spPr>
        <p:txBody>
          <a:bodyPr anchor="ctr">
            <a:normAutofit/>
          </a:bodyPr>
          <a:lstStyle/>
          <a:p>
            <a:r>
              <a:rPr lang="sk-SK" sz="1800" dirty="0" err="1"/>
              <a:t>Bokeh</a:t>
            </a:r>
            <a:r>
              <a:rPr lang="sk-SK" sz="1800" dirty="0"/>
              <a:t> je jav pozorovaný </a:t>
            </a:r>
            <a:r>
              <a:rPr lang="sk-SK" sz="1800" dirty="0">
                <a:solidFill>
                  <a:srgbClr val="FF0000"/>
                </a:solidFill>
              </a:rPr>
              <a:t>na fotografiách</a:t>
            </a:r>
            <a:r>
              <a:rPr lang="sk-SK" sz="1800" dirty="0"/>
              <a:t>, ktoré zachytávajú predmety v rôznych vzdialenostiach od fotoaparátu, pričom </a:t>
            </a:r>
            <a:r>
              <a:rPr lang="sk-SK" sz="1800" dirty="0">
                <a:solidFill>
                  <a:srgbClr val="FF0000"/>
                </a:solidFill>
              </a:rPr>
              <a:t>niektoré časti obrazu sú ostré a iné rozostrené</a:t>
            </a:r>
            <a:r>
              <a:rPr lang="sk-SK" sz="1800" dirty="0"/>
              <a:t>. Ak pred objektív umiestnime </a:t>
            </a:r>
            <a:r>
              <a:rPr lang="sk-SK" sz="1800" dirty="0">
                <a:solidFill>
                  <a:srgbClr val="FF0000"/>
                </a:solidFill>
              </a:rPr>
              <a:t>štrbinu</a:t>
            </a:r>
            <a:r>
              <a:rPr lang="sk-SK" sz="1800" dirty="0"/>
              <a:t>, obraz môže byť v rozostrených oblastiach </a:t>
            </a:r>
            <a:r>
              <a:rPr lang="sk-SK" sz="1800" dirty="0">
                <a:solidFill>
                  <a:srgbClr val="FF0000"/>
                </a:solidFill>
              </a:rPr>
              <a:t>nezvyčajne </a:t>
            </a:r>
            <a:r>
              <a:rPr lang="sk-SK" sz="1800" dirty="0" err="1">
                <a:solidFill>
                  <a:srgbClr val="FF0000"/>
                </a:solidFill>
              </a:rPr>
              <a:t>anizotropne</a:t>
            </a:r>
            <a:r>
              <a:rPr lang="sk-SK" sz="1800" dirty="0">
                <a:solidFill>
                  <a:srgbClr val="FF0000"/>
                </a:solidFill>
              </a:rPr>
              <a:t> skreslený</a:t>
            </a:r>
            <a:r>
              <a:rPr lang="sk-SK" sz="1800" dirty="0"/>
              <a:t>, zatiaľ čo zaostrené časti zostanú </a:t>
            </a:r>
            <a:r>
              <a:rPr lang="sk-SK" sz="1800" dirty="0">
                <a:solidFill>
                  <a:srgbClr val="FF0000"/>
                </a:solidFill>
              </a:rPr>
              <a:t>neskreslené a ostré</a:t>
            </a:r>
            <a:r>
              <a:rPr lang="sk-SK" sz="1800" dirty="0"/>
              <a:t>. Preskúmajte, ako závisia vlastnosti a ostrosť výsledných obrazov od relevantných parametrov. </a:t>
            </a:r>
            <a:endParaRPr lang="en-GB" sz="1800" dirty="0"/>
          </a:p>
        </p:txBody>
      </p:sp>
    </p:spTree>
    <p:extLst>
      <p:ext uri="{BB962C8B-B14F-4D97-AF65-F5344CB8AC3E}">
        <p14:creationId xmlns:p14="http://schemas.microsoft.com/office/powerpoint/2010/main" val="19160589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sz="3600" dirty="0"/>
              <a:t> </a:t>
            </a:r>
            <a:r>
              <a:rPr lang="sk-SK" sz="3600" b="1" dirty="0"/>
              <a:t>9. Fotografický </a:t>
            </a:r>
            <a:r>
              <a:rPr lang="sk-SK" sz="3600" b="1" dirty="0" err="1"/>
              <a:t>bokeh</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69"/>
            <a:ext cx="7886700" cy="5110131"/>
          </a:xfrm>
        </p:spPr>
        <p:txBody>
          <a:bodyPr>
            <a:normAutofit/>
          </a:bodyPr>
          <a:lstStyle/>
          <a:p>
            <a:r>
              <a:rPr lang="en-GB" dirty="0" err="1"/>
              <a:t>Hĺbka</a:t>
            </a:r>
            <a:r>
              <a:rPr lang="en-GB" dirty="0"/>
              <a:t> </a:t>
            </a:r>
            <a:r>
              <a:rPr lang="en-GB" dirty="0" err="1"/>
              <a:t>ostrosti</a:t>
            </a:r>
            <a:endParaRPr lang="en-GB" dirty="0"/>
          </a:p>
          <a:p>
            <a:pPr lvl="1"/>
            <a:r>
              <a:rPr lang="en-GB" dirty="0" err="1"/>
              <a:t>Lúče</a:t>
            </a:r>
            <a:r>
              <a:rPr lang="en-GB" dirty="0"/>
              <a:t> z </a:t>
            </a:r>
            <a:r>
              <a:rPr lang="en-GB" dirty="0" err="1"/>
              <a:t>predmetu</a:t>
            </a:r>
            <a:r>
              <a:rPr lang="en-GB" dirty="0"/>
              <a:t> </a:t>
            </a:r>
            <a:r>
              <a:rPr lang="en-GB" dirty="0" err="1"/>
              <a:t>sú</a:t>
            </a:r>
            <a:r>
              <a:rPr lang="en-GB" dirty="0"/>
              <a:t> </a:t>
            </a:r>
            <a:r>
              <a:rPr lang="en-GB" dirty="0" err="1"/>
              <a:t>ideálne</a:t>
            </a:r>
            <a:r>
              <a:rPr lang="en-GB" dirty="0"/>
              <a:t> </a:t>
            </a:r>
            <a:r>
              <a:rPr lang="en-GB" dirty="0" err="1"/>
              <a:t>sfokusované</a:t>
            </a:r>
            <a:r>
              <a:rPr lang="en-GB" dirty="0"/>
              <a:t> </a:t>
            </a:r>
            <a:r>
              <a:rPr lang="en-GB" dirty="0" err="1"/>
              <a:t>iba</a:t>
            </a:r>
            <a:r>
              <a:rPr lang="en-GB" dirty="0"/>
              <a:t> v </a:t>
            </a:r>
            <a:r>
              <a:rPr lang="en-GB" dirty="0" err="1"/>
              <a:t>jednej</a:t>
            </a:r>
            <a:r>
              <a:rPr lang="en-GB" dirty="0"/>
              <a:t> </a:t>
            </a:r>
            <a:r>
              <a:rPr lang="en-GB" dirty="0" err="1"/>
              <a:t>rovine</a:t>
            </a:r>
            <a:r>
              <a:rPr lang="en-GB" dirty="0"/>
              <a:t>, </a:t>
            </a:r>
            <a:r>
              <a:rPr lang="en-GB" dirty="0" err="1"/>
              <a:t>inak</a:t>
            </a:r>
            <a:r>
              <a:rPr lang="en-GB" dirty="0"/>
              <a:t> je </a:t>
            </a:r>
            <a:r>
              <a:rPr lang="en-GB" dirty="0" err="1"/>
              <a:t>rovina</a:t>
            </a:r>
            <a:r>
              <a:rPr lang="en-GB" dirty="0"/>
              <a:t> </a:t>
            </a:r>
            <a:r>
              <a:rPr lang="en-GB" dirty="0" err="1"/>
              <a:t>osvetľovaná</a:t>
            </a:r>
            <a:r>
              <a:rPr lang="en-GB" dirty="0"/>
              <a:t> </a:t>
            </a:r>
            <a:r>
              <a:rPr lang="en-GB" dirty="0" err="1"/>
              <a:t>svetelným</a:t>
            </a:r>
            <a:r>
              <a:rPr lang="en-GB" dirty="0"/>
              <a:t> </a:t>
            </a:r>
            <a:r>
              <a:rPr lang="en-GB" dirty="0" err="1"/>
              <a:t>kužeľom</a:t>
            </a:r>
            <a:r>
              <a:rPr lang="en-GB" dirty="0"/>
              <a:t> (</a:t>
            </a:r>
            <a:r>
              <a:rPr lang="en-GB" dirty="0" err="1"/>
              <a:t>ak</a:t>
            </a:r>
            <a:r>
              <a:rPr lang="en-GB" dirty="0"/>
              <a:t> je </a:t>
            </a:r>
            <a:r>
              <a:rPr lang="en-GB" dirty="0" err="1"/>
              <a:t>clona</a:t>
            </a:r>
            <a:r>
              <a:rPr lang="en-GB" dirty="0"/>
              <a:t> </a:t>
            </a:r>
            <a:r>
              <a:rPr lang="en-GB" dirty="0" err="1"/>
              <a:t>kruhová</a:t>
            </a:r>
            <a:r>
              <a:rPr lang="en-GB" dirty="0"/>
              <a:t>) – </a:t>
            </a:r>
            <a:r>
              <a:rPr lang="en-GB" dirty="0" err="1"/>
              <a:t>obraz</a:t>
            </a:r>
            <a:r>
              <a:rPr lang="en-GB" dirty="0"/>
              <a:t> je </a:t>
            </a:r>
            <a:r>
              <a:rPr lang="en-GB" dirty="0" err="1"/>
              <a:t>neostrý</a:t>
            </a:r>
            <a:endParaRPr lang="en-GB" dirty="0"/>
          </a:p>
          <a:p>
            <a:pPr lvl="1"/>
            <a:endParaRPr lang="en-GB" dirty="0"/>
          </a:p>
          <a:p>
            <a:endParaRPr lang="en-GB" dirty="0"/>
          </a:p>
        </p:txBody>
      </p:sp>
      <p:graphicFrame>
        <p:nvGraphicFramePr>
          <p:cNvPr id="4" name="Object 3">
            <a:extLst>
              <a:ext uri="{FF2B5EF4-FFF2-40B4-BE49-F238E27FC236}">
                <a16:creationId xmlns:a16="http://schemas.microsoft.com/office/drawing/2014/main" id="{EA629AB4-EBDA-456B-B28A-FD10CD5D5DDD}"/>
              </a:ext>
            </a:extLst>
          </p:cNvPr>
          <p:cNvGraphicFramePr>
            <a:graphicFrameLocks noChangeAspect="1"/>
          </p:cNvGraphicFramePr>
          <p:nvPr>
            <p:extLst>
              <p:ext uri="{D42A27DB-BD31-4B8C-83A1-F6EECF244321}">
                <p14:modId xmlns:p14="http://schemas.microsoft.com/office/powerpoint/2010/main" val="3918749409"/>
              </p:ext>
            </p:extLst>
          </p:nvPr>
        </p:nvGraphicFramePr>
        <p:xfrm>
          <a:off x="463324" y="2783050"/>
          <a:ext cx="8391525" cy="3867150"/>
        </p:xfrm>
        <a:graphic>
          <a:graphicData uri="http://schemas.openxmlformats.org/presentationml/2006/ole">
            <mc:AlternateContent xmlns:mc="http://schemas.openxmlformats.org/markup-compatibility/2006">
              <mc:Choice xmlns:v="urn:schemas-microsoft-com:vml" Requires="v">
                <p:oleObj spid="_x0000_s19485" name="PHOTO-PAINT" r:id="rId3" imgW="9582322" imgH="4411725" progId="CorelPHOTOPAINT.Image.26">
                  <p:embed/>
                </p:oleObj>
              </mc:Choice>
              <mc:Fallback>
                <p:oleObj name="PHOTO-PAINT" r:id="rId3" imgW="9582322" imgH="4411725" progId="CorelPHOTOPAINT.Image.26">
                  <p:embed/>
                  <p:pic>
                    <p:nvPicPr>
                      <p:cNvPr id="0" name=""/>
                      <p:cNvPicPr/>
                      <p:nvPr/>
                    </p:nvPicPr>
                    <p:blipFill>
                      <a:blip r:embed="rId4"/>
                      <a:stretch>
                        <a:fillRect/>
                      </a:stretch>
                    </p:blipFill>
                    <p:spPr>
                      <a:xfrm>
                        <a:off x="463324" y="2783050"/>
                        <a:ext cx="8391525" cy="3867150"/>
                      </a:xfrm>
                      <a:prstGeom prst="rect">
                        <a:avLst/>
                      </a:prstGeom>
                    </p:spPr>
                  </p:pic>
                </p:oleObj>
              </mc:Fallback>
            </mc:AlternateContent>
          </a:graphicData>
        </a:graphic>
      </p:graphicFrame>
    </p:spTree>
    <p:extLst>
      <p:ext uri="{BB962C8B-B14F-4D97-AF65-F5344CB8AC3E}">
        <p14:creationId xmlns:p14="http://schemas.microsoft.com/office/powerpoint/2010/main" val="32356293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sz="3600" dirty="0"/>
              <a:t> </a:t>
            </a:r>
            <a:r>
              <a:rPr lang="sk-SK" sz="3600" b="1" dirty="0"/>
              <a:t>9. Fotografický </a:t>
            </a:r>
            <a:r>
              <a:rPr lang="sk-SK" sz="3600" b="1" dirty="0" err="1"/>
              <a:t>bokeh</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471061"/>
            <a:ext cx="7886700" cy="5110131"/>
          </a:xfrm>
        </p:spPr>
        <p:txBody>
          <a:bodyPr>
            <a:normAutofit/>
          </a:bodyPr>
          <a:lstStyle/>
          <a:p>
            <a:r>
              <a:rPr lang="en-GB" sz="2000" dirty="0" err="1"/>
              <a:t>Tvar</a:t>
            </a:r>
            <a:r>
              <a:rPr lang="en-GB" sz="2000" dirty="0"/>
              <a:t> </a:t>
            </a:r>
            <a:r>
              <a:rPr lang="en-GB" sz="2000" dirty="0" err="1"/>
              <a:t>rozostrenia</a:t>
            </a:r>
            <a:r>
              <a:rPr lang="en-GB" sz="2000" dirty="0"/>
              <a:t> = </a:t>
            </a:r>
            <a:r>
              <a:rPr lang="en-GB" sz="2000" dirty="0" err="1"/>
              <a:t>tvar</a:t>
            </a:r>
            <a:r>
              <a:rPr lang="en-GB" sz="2000" dirty="0"/>
              <a:t> </a:t>
            </a:r>
            <a:r>
              <a:rPr lang="en-GB" sz="2000" dirty="0" err="1"/>
              <a:t>otvoru</a:t>
            </a:r>
            <a:r>
              <a:rPr lang="en-GB" sz="2000" dirty="0"/>
              <a:t> </a:t>
            </a:r>
            <a:r>
              <a:rPr lang="en-GB" sz="2000" dirty="0" err="1"/>
              <a:t>clony</a:t>
            </a:r>
            <a:endParaRPr lang="en-GB" sz="2000" dirty="0"/>
          </a:p>
          <a:p>
            <a:pPr lvl="1"/>
            <a:r>
              <a:rPr lang="en-GB" sz="1600" dirty="0" err="1"/>
              <a:t>Kruh</a:t>
            </a:r>
            <a:r>
              <a:rPr lang="en-GB" sz="1600" dirty="0"/>
              <a:t> – </a:t>
            </a:r>
            <a:r>
              <a:rPr lang="en-GB" sz="1600" dirty="0" err="1"/>
              <a:t>napríklad</a:t>
            </a:r>
            <a:r>
              <a:rPr lang="en-GB" sz="1600" dirty="0"/>
              <a:t> </a:t>
            </a:r>
            <a:r>
              <a:rPr lang="en-GB" sz="1600" dirty="0" err="1"/>
              <a:t>úplne</a:t>
            </a:r>
            <a:r>
              <a:rPr lang="en-GB" sz="1600" dirty="0"/>
              <a:t> </a:t>
            </a:r>
            <a:r>
              <a:rPr lang="en-GB" sz="1600" dirty="0" err="1"/>
              <a:t>otvorená</a:t>
            </a:r>
            <a:r>
              <a:rPr lang="en-GB" sz="1600" dirty="0"/>
              <a:t> </a:t>
            </a:r>
            <a:r>
              <a:rPr lang="en-GB" sz="1600" dirty="0" err="1"/>
              <a:t>clona</a:t>
            </a:r>
            <a:r>
              <a:rPr lang="en-GB" sz="1600" dirty="0"/>
              <a:t> (</a:t>
            </a:r>
            <a:r>
              <a:rPr lang="en-GB" sz="1600" dirty="0" err="1"/>
              <a:t>okrúhly</a:t>
            </a:r>
            <a:r>
              <a:rPr lang="en-GB" sz="1600" dirty="0"/>
              <a:t> </a:t>
            </a:r>
            <a:r>
              <a:rPr lang="en-GB" sz="1600" dirty="0" err="1"/>
              <a:t>okraj</a:t>
            </a:r>
            <a:r>
              <a:rPr lang="en-GB" sz="1600" dirty="0"/>
              <a:t> </a:t>
            </a:r>
            <a:r>
              <a:rPr lang="en-GB" sz="1600" dirty="0" err="1"/>
              <a:t>šošovky</a:t>
            </a:r>
            <a:r>
              <a:rPr lang="en-GB" sz="1600" dirty="0"/>
              <a:t>)</a:t>
            </a:r>
          </a:p>
          <a:p>
            <a:pPr lvl="1"/>
            <a:r>
              <a:rPr lang="en-GB" sz="1600" dirty="0" err="1"/>
              <a:t>Viacuholník</a:t>
            </a:r>
            <a:r>
              <a:rPr lang="en-GB" sz="1600" dirty="0"/>
              <a:t> – </a:t>
            </a:r>
            <a:r>
              <a:rPr lang="en-GB" sz="1600" dirty="0" err="1"/>
              <a:t>objektívy</a:t>
            </a:r>
            <a:r>
              <a:rPr lang="en-GB" sz="1600" dirty="0"/>
              <a:t> s </a:t>
            </a:r>
            <a:r>
              <a:rPr lang="en-GB" sz="1600" dirty="0" err="1"/>
              <a:t>lamelovou</a:t>
            </a:r>
            <a:r>
              <a:rPr lang="en-GB" sz="1600" dirty="0"/>
              <a:t> </a:t>
            </a:r>
            <a:r>
              <a:rPr lang="en-GB" sz="1600" dirty="0" err="1"/>
              <a:t>clonou</a:t>
            </a:r>
            <a:endParaRPr lang="en-GB" sz="1600" dirty="0"/>
          </a:p>
          <a:p>
            <a:pPr lvl="1"/>
            <a:r>
              <a:rPr lang="en-GB" sz="1600" dirty="0" err="1"/>
              <a:t>Iný</a:t>
            </a:r>
            <a:r>
              <a:rPr lang="en-GB" sz="1600" dirty="0"/>
              <a:t> </a:t>
            </a:r>
            <a:r>
              <a:rPr lang="en-GB" sz="1600" dirty="0" err="1"/>
              <a:t>vlastný</a:t>
            </a:r>
            <a:r>
              <a:rPr lang="en-GB" sz="1600" dirty="0"/>
              <a:t> </a:t>
            </a:r>
            <a:r>
              <a:rPr lang="en-GB" sz="1600" dirty="0" err="1"/>
              <a:t>tvar</a:t>
            </a:r>
            <a:r>
              <a:rPr lang="en-GB" sz="1600" dirty="0"/>
              <a:t> (</a:t>
            </a:r>
            <a:r>
              <a:rPr lang="en-GB" sz="1600" dirty="0" err="1"/>
              <a:t>vlastná</a:t>
            </a:r>
            <a:r>
              <a:rPr lang="en-GB" sz="1600" dirty="0"/>
              <a:t> </a:t>
            </a:r>
            <a:r>
              <a:rPr lang="en-GB" sz="1600" dirty="0" err="1"/>
              <a:t>clona</a:t>
            </a:r>
            <a:r>
              <a:rPr lang="en-GB" sz="1600" dirty="0"/>
              <a:t> 3D </a:t>
            </a:r>
            <a:r>
              <a:rPr lang="en-GB" sz="1600" dirty="0" err="1"/>
              <a:t>vytlačená</a:t>
            </a:r>
            <a:r>
              <a:rPr lang="en-GB" sz="1600" dirty="0"/>
              <a:t> </a:t>
            </a:r>
            <a:r>
              <a:rPr lang="en-GB" sz="1600" dirty="0" err="1"/>
              <a:t>pred</a:t>
            </a:r>
            <a:r>
              <a:rPr lang="en-GB" sz="1600" dirty="0"/>
              <a:t> </a:t>
            </a:r>
            <a:r>
              <a:rPr lang="en-GB" sz="1600" dirty="0" err="1"/>
              <a:t>objektívom</a:t>
            </a:r>
            <a:r>
              <a:rPr lang="en-GB" sz="1600" dirty="0"/>
              <a:t>)</a:t>
            </a:r>
          </a:p>
          <a:p>
            <a:pPr lvl="1"/>
            <a:r>
              <a:rPr lang="en-GB" sz="1600" dirty="0" err="1"/>
              <a:t>Štrbina</a:t>
            </a:r>
            <a:r>
              <a:rPr lang="en-GB" sz="1600" dirty="0"/>
              <a:t> – </a:t>
            </a:r>
            <a:r>
              <a:rPr lang="en-GB" sz="1600" dirty="0" err="1">
                <a:hlinkClick r:id="rId2" action="ppaction://hlinkfile"/>
              </a:rPr>
              <a:t>veľmi</a:t>
            </a:r>
            <a:r>
              <a:rPr lang="en-GB" sz="1600" dirty="0">
                <a:hlinkClick r:id="rId2" action="ppaction://hlinkfile"/>
              </a:rPr>
              <a:t> </a:t>
            </a:r>
            <a:r>
              <a:rPr lang="en-GB" sz="1600" dirty="0" err="1">
                <a:hlinkClick r:id="rId2" action="ppaction://hlinkfile"/>
              </a:rPr>
              <a:t>asymetrický</a:t>
            </a:r>
            <a:r>
              <a:rPr lang="en-GB" sz="1600" dirty="0"/>
              <a:t>: </a:t>
            </a:r>
            <a:r>
              <a:rPr lang="en-GB" sz="1600" dirty="0">
                <a:hlinkClick r:id="rId3"/>
              </a:rPr>
              <a:t>https://www.youtube.com/watch?v=TgJJNz2yEVk</a:t>
            </a:r>
            <a:r>
              <a:rPr lang="en-GB" sz="1600" dirty="0"/>
              <a:t> </a:t>
            </a:r>
            <a:endParaRPr lang="en-GB" dirty="0"/>
          </a:p>
          <a:p>
            <a:pPr lvl="1"/>
            <a:endParaRPr lang="en-GB" dirty="0"/>
          </a:p>
          <a:p>
            <a:endParaRPr lang="en-GB" dirty="0"/>
          </a:p>
        </p:txBody>
      </p:sp>
      <p:pic>
        <p:nvPicPr>
          <p:cNvPr id="18434" name="Picture 2" descr="I nailed this creative photo effect with a 3D printer and a few ...">
            <a:extLst>
              <a:ext uri="{FF2B5EF4-FFF2-40B4-BE49-F238E27FC236}">
                <a16:creationId xmlns:a16="http://schemas.microsoft.com/office/drawing/2014/main" id="{E437B93E-1B09-46F1-B09B-4926434A767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4490" r="14082"/>
          <a:stretch/>
        </p:blipFill>
        <p:spPr bwMode="auto">
          <a:xfrm>
            <a:off x="5797032" y="3076986"/>
            <a:ext cx="2718318" cy="3690818"/>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Woman standing with bokeh lights in front of her">
            <a:extLst>
              <a:ext uri="{FF2B5EF4-FFF2-40B4-BE49-F238E27FC236}">
                <a16:creationId xmlns:a16="http://schemas.microsoft.com/office/drawing/2014/main" id="{094C24E8-A479-4EBA-B059-8B7BC529BE1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4706" r="24009"/>
          <a:stretch/>
        </p:blipFill>
        <p:spPr bwMode="auto">
          <a:xfrm>
            <a:off x="248816" y="3050003"/>
            <a:ext cx="2718318" cy="3717801"/>
          </a:xfrm>
          <a:prstGeom prst="rect">
            <a:avLst/>
          </a:prstGeom>
          <a:noFill/>
          <a:extLst>
            <a:ext uri="{909E8E84-426E-40DD-AFC4-6F175D3DCCD1}">
              <a14:hiddenFill xmlns:a14="http://schemas.microsoft.com/office/drawing/2010/main">
                <a:solidFill>
                  <a:srgbClr val="FFFFFF"/>
                </a:solidFill>
              </a14:hiddenFill>
            </a:ext>
          </a:extLst>
        </p:spPr>
      </p:pic>
      <p:pic>
        <p:nvPicPr>
          <p:cNvPr id="18440" name="Picture 8" descr="10 Tips for Better Bokeh in Photography">
            <a:extLst>
              <a:ext uri="{FF2B5EF4-FFF2-40B4-BE49-F238E27FC236}">
                <a16:creationId xmlns:a16="http://schemas.microsoft.com/office/drawing/2014/main" id="{76C7D48A-2825-4FD1-BFA7-028CB11EA80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7229" b="66893"/>
          <a:stretch/>
        </p:blipFill>
        <p:spPr bwMode="auto">
          <a:xfrm>
            <a:off x="3173671" y="3050003"/>
            <a:ext cx="2416824" cy="2441597"/>
          </a:xfrm>
          <a:prstGeom prst="rect">
            <a:avLst/>
          </a:prstGeom>
          <a:noFill/>
          <a:extLst>
            <a:ext uri="{909E8E84-426E-40DD-AFC4-6F175D3DCCD1}">
              <a14:hiddenFill xmlns:a14="http://schemas.microsoft.com/office/drawing/2010/main">
                <a:solidFill>
                  <a:srgbClr val="FFFFFF"/>
                </a:solidFill>
              </a14:hiddenFill>
            </a:ext>
          </a:extLst>
        </p:spPr>
      </p:pic>
      <p:pic>
        <p:nvPicPr>
          <p:cNvPr id="18442" name="Picture 10" descr="Scientists invented a camera that lets them see light in slow motion. 😱  (via Seeker) | Did You See This? | Facebook">
            <a:extLst>
              <a:ext uri="{FF2B5EF4-FFF2-40B4-BE49-F238E27FC236}">
                <a16:creationId xmlns:a16="http://schemas.microsoft.com/office/drawing/2014/main" id="{90A8D79D-CF6C-4D19-BAF9-DE431EDDA8C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5641"/>
          <a:stretch/>
        </p:blipFill>
        <p:spPr bwMode="auto">
          <a:xfrm>
            <a:off x="3103983" y="5554824"/>
            <a:ext cx="2558139" cy="1212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4585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sz="3600" dirty="0"/>
              <a:t> </a:t>
            </a:r>
            <a:r>
              <a:rPr lang="sk-SK" sz="3600" b="1" dirty="0"/>
              <a:t>9. Fotografický </a:t>
            </a:r>
            <a:r>
              <a:rPr lang="sk-SK" sz="3600" b="1" dirty="0" err="1"/>
              <a:t>bokeh</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69"/>
            <a:ext cx="7886700" cy="5110131"/>
          </a:xfrm>
        </p:spPr>
        <p:txBody>
          <a:bodyPr>
            <a:normAutofit/>
          </a:bodyPr>
          <a:lstStyle/>
          <a:p>
            <a:r>
              <a:rPr lang="en-GB" dirty="0" err="1"/>
              <a:t>Čo</a:t>
            </a:r>
            <a:r>
              <a:rPr lang="en-GB" dirty="0"/>
              <a:t> s </a:t>
            </a:r>
            <a:r>
              <a:rPr lang="en-GB" dirty="0" err="1"/>
              <a:t>úlohou</a:t>
            </a:r>
            <a:endParaRPr lang="en-GB" dirty="0"/>
          </a:p>
          <a:p>
            <a:pPr lvl="1"/>
            <a:r>
              <a:rPr lang="en-GB" dirty="0" err="1"/>
              <a:t>Pekná</a:t>
            </a:r>
            <a:r>
              <a:rPr lang="en-GB" dirty="0"/>
              <a:t> </a:t>
            </a:r>
            <a:r>
              <a:rPr lang="en-GB" dirty="0" err="1"/>
              <a:t>úloha</a:t>
            </a:r>
            <a:r>
              <a:rPr lang="en-GB" dirty="0"/>
              <a:t> </a:t>
            </a:r>
            <a:r>
              <a:rPr lang="en-GB" dirty="0" err="1"/>
              <a:t>na</a:t>
            </a:r>
            <a:r>
              <a:rPr lang="en-GB" dirty="0"/>
              <a:t> </a:t>
            </a:r>
            <a:r>
              <a:rPr lang="en-GB" dirty="0" err="1"/>
              <a:t>geometrickú</a:t>
            </a:r>
            <a:r>
              <a:rPr lang="en-GB" dirty="0"/>
              <a:t> </a:t>
            </a:r>
            <a:r>
              <a:rPr lang="en-GB" dirty="0" err="1"/>
              <a:t>optiku</a:t>
            </a:r>
            <a:r>
              <a:rPr lang="en-GB" dirty="0"/>
              <a:t>, </a:t>
            </a:r>
            <a:r>
              <a:rPr lang="en-GB" dirty="0" err="1"/>
              <a:t>vlnová</a:t>
            </a:r>
            <a:r>
              <a:rPr lang="en-GB" dirty="0"/>
              <a:t> </a:t>
            </a:r>
            <a:r>
              <a:rPr lang="en-GB" dirty="0" err="1"/>
              <a:t>optika</a:t>
            </a:r>
            <a:r>
              <a:rPr lang="en-GB" dirty="0"/>
              <a:t> </a:t>
            </a:r>
            <a:r>
              <a:rPr lang="en-GB" dirty="0" err="1"/>
              <a:t>iba</a:t>
            </a:r>
            <a:r>
              <a:rPr lang="en-GB" dirty="0"/>
              <a:t> </a:t>
            </a:r>
            <a:r>
              <a:rPr lang="en-GB" dirty="0" err="1"/>
              <a:t>niekedy</a:t>
            </a:r>
            <a:r>
              <a:rPr lang="en-GB" dirty="0"/>
              <a:t> </a:t>
            </a:r>
            <a:r>
              <a:rPr lang="en-GB" dirty="0" err="1"/>
              <a:t>vo</a:t>
            </a:r>
            <a:r>
              <a:rPr lang="en-GB" dirty="0"/>
              <a:t> </a:t>
            </a:r>
            <a:r>
              <a:rPr lang="en-GB" dirty="0" err="1"/>
              <a:t>forme</a:t>
            </a:r>
            <a:r>
              <a:rPr lang="en-GB" dirty="0"/>
              <a:t> </a:t>
            </a:r>
            <a:r>
              <a:rPr lang="en-GB" dirty="0" err="1"/>
              <a:t>koncentrických</a:t>
            </a:r>
            <a:r>
              <a:rPr lang="en-GB" dirty="0"/>
              <a:t> “</a:t>
            </a:r>
            <a:r>
              <a:rPr lang="en-GB" dirty="0" err="1"/>
              <a:t>krúžkov</a:t>
            </a:r>
            <a:r>
              <a:rPr lang="en-GB" dirty="0"/>
              <a:t>” </a:t>
            </a:r>
            <a:r>
              <a:rPr lang="en-GB" dirty="0" err="1"/>
              <a:t>vovnútri</a:t>
            </a:r>
            <a:r>
              <a:rPr lang="en-GB" dirty="0"/>
              <a:t> </a:t>
            </a:r>
            <a:r>
              <a:rPr lang="en-GB" dirty="0" err="1"/>
              <a:t>rozostreného</a:t>
            </a:r>
            <a:r>
              <a:rPr lang="en-GB" dirty="0"/>
              <a:t> </a:t>
            </a:r>
            <a:r>
              <a:rPr lang="en-GB" dirty="0" err="1"/>
              <a:t>bodového</a:t>
            </a:r>
            <a:r>
              <a:rPr lang="en-GB" dirty="0"/>
              <a:t> </a:t>
            </a:r>
            <a:r>
              <a:rPr lang="en-GB" dirty="0" err="1"/>
              <a:t>objektu</a:t>
            </a:r>
            <a:endParaRPr lang="en-GB" dirty="0"/>
          </a:p>
          <a:p>
            <a:pPr lvl="1"/>
            <a:r>
              <a:rPr lang="en-GB" dirty="0" err="1"/>
              <a:t>Podobná</a:t>
            </a:r>
            <a:r>
              <a:rPr lang="en-GB" dirty="0"/>
              <a:t> </a:t>
            </a:r>
            <a:r>
              <a:rPr lang="en-GB" dirty="0" err="1"/>
              <a:t>úloha</a:t>
            </a:r>
            <a:r>
              <a:rPr lang="en-GB" dirty="0"/>
              <a:t> IYPT v </a:t>
            </a:r>
            <a:r>
              <a:rPr lang="en-GB" dirty="0" err="1"/>
              <a:t>minulosti</a:t>
            </a:r>
            <a:r>
              <a:rPr lang="en-GB" dirty="0"/>
              <a:t> “</a:t>
            </a:r>
            <a:r>
              <a:rPr lang="en-GB" dirty="0" err="1"/>
              <a:t>Duchovia</a:t>
            </a:r>
            <a:r>
              <a:rPr lang="en-GB" dirty="0"/>
              <a:t> – Ghostly images” </a:t>
            </a:r>
          </a:p>
          <a:p>
            <a:pPr lvl="1"/>
            <a:r>
              <a:rPr lang="en-GB" dirty="0" err="1"/>
              <a:t>Veľký</a:t>
            </a:r>
            <a:r>
              <a:rPr lang="en-GB" dirty="0"/>
              <a:t> </a:t>
            </a:r>
            <a:r>
              <a:rPr lang="en-GB" dirty="0" err="1"/>
              <a:t>vplyv</a:t>
            </a:r>
            <a:r>
              <a:rPr lang="en-GB" dirty="0"/>
              <a:t> </a:t>
            </a:r>
            <a:r>
              <a:rPr lang="en-GB" dirty="0" err="1"/>
              <a:t>má</a:t>
            </a:r>
            <a:r>
              <a:rPr lang="en-GB" dirty="0"/>
              <a:t> </a:t>
            </a:r>
            <a:r>
              <a:rPr lang="en-GB" dirty="0" err="1"/>
              <a:t>svetelnosť</a:t>
            </a:r>
            <a:r>
              <a:rPr lang="en-GB" dirty="0"/>
              <a:t> </a:t>
            </a:r>
            <a:r>
              <a:rPr lang="en-GB" dirty="0" err="1"/>
              <a:t>objektívu</a:t>
            </a:r>
            <a:r>
              <a:rPr lang="en-GB" dirty="0"/>
              <a:t> a </a:t>
            </a:r>
            <a:r>
              <a:rPr lang="en-GB" dirty="0" err="1"/>
              <a:t>jeho</a:t>
            </a:r>
            <a:r>
              <a:rPr lang="en-GB" dirty="0"/>
              <a:t> </a:t>
            </a:r>
            <a:r>
              <a:rPr lang="en-GB" dirty="0" err="1"/>
              <a:t>ohnisková</a:t>
            </a:r>
            <a:r>
              <a:rPr lang="en-GB" dirty="0"/>
              <a:t> </a:t>
            </a:r>
            <a:r>
              <a:rPr lang="en-GB" dirty="0" err="1"/>
              <a:t>vzdialenosť</a:t>
            </a:r>
            <a:r>
              <a:rPr lang="en-GB" dirty="0"/>
              <a:t> (</a:t>
            </a:r>
            <a:r>
              <a:rPr lang="en-GB" dirty="0" err="1"/>
              <a:t>širokouhlé</a:t>
            </a:r>
            <a:r>
              <a:rPr lang="en-GB" dirty="0"/>
              <a:t> </a:t>
            </a:r>
            <a:r>
              <a:rPr lang="en-GB" dirty="0" err="1"/>
              <a:t>krátkoohniskové</a:t>
            </a:r>
            <a:r>
              <a:rPr lang="en-GB" dirty="0"/>
              <a:t> </a:t>
            </a:r>
            <a:r>
              <a:rPr lang="en-GB" dirty="0" err="1"/>
              <a:t>objektívy</a:t>
            </a:r>
            <a:r>
              <a:rPr lang="en-GB" dirty="0"/>
              <a:t> </a:t>
            </a:r>
            <a:r>
              <a:rPr lang="en-GB" dirty="0" err="1"/>
              <a:t>majú</a:t>
            </a:r>
            <a:r>
              <a:rPr lang="en-GB" dirty="0"/>
              <a:t> </a:t>
            </a:r>
            <a:r>
              <a:rPr lang="en-GB" dirty="0" err="1"/>
              <a:t>väčšiu</a:t>
            </a:r>
            <a:r>
              <a:rPr lang="en-GB" dirty="0"/>
              <a:t> </a:t>
            </a:r>
            <a:r>
              <a:rPr lang="en-GB" dirty="0" err="1"/>
              <a:t>hĺbku</a:t>
            </a:r>
            <a:r>
              <a:rPr lang="en-GB" dirty="0"/>
              <a:t> </a:t>
            </a:r>
            <a:r>
              <a:rPr lang="en-GB" dirty="0" err="1"/>
              <a:t>ostrosti</a:t>
            </a:r>
            <a:r>
              <a:rPr lang="en-GB" dirty="0"/>
              <a:t> a </a:t>
            </a:r>
            <a:r>
              <a:rPr lang="en-GB" dirty="0" err="1"/>
              <a:t>naopak</a:t>
            </a:r>
            <a:r>
              <a:rPr lang="en-GB" dirty="0"/>
              <a:t>)</a:t>
            </a:r>
          </a:p>
          <a:p>
            <a:pPr lvl="1"/>
            <a:r>
              <a:rPr lang="en-GB" dirty="0" err="1"/>
              <a:t>Urobiť</a:t>
            </a:r>
            <a:r>
              <a:rPr lang="en-GB" dirty="0"/>
              <a:t> </a:t>
            </a:r>
            <a:r>
              <a:rPr lang="en-GB" dirty="0" err="1"/>
              <a:t>pekné</a:t>
            </a:r>
            <a:r>
              <a:rPr lang="en-GB" dirty="0"/>
              <a:t> </a:t>
            </a:r>
            <a:r>
              <a:rPr lang="en-GB" dirty="0" err="1"/>
              <a:t>obrázky</a:t>
            </a:r>
            <a:r>
              <a:rPr lang="en-GB" dirty="0"/>
              <a:t> s </a:t>
            </a:r>
            <a:r>
              <a:rPr lang="en-GB" dirty="0" err="1"/>
              <a:t>takmer</a:t>
            </a:r>
            <a:r>
              <a:rPr lang="en-GB" dirty="0"/>
              <a:t> </a:t>
            </a:r>
            <a:r>
              <a:rPr lang="en-GB" dirty="0" err="1"/>
              <a:t>bodovým</a:t>
            </a:r>
            <a:r>
              <a:rPr lang="en-GB" dirty="0"/>
              <a:t> </a:t>
            </a:r>
            <a:r>
              <a:rPr lang="en-GB" dirty="0" err="1"/>
              <a:t>zdrojom</a:t>
            </a:r>
            <a:endParaRPr lang="en-GB" dirty="0"/>
          </a:p>
          <a:p>
            <a:pPr lvl="1"/>
            <a:r>
              <a:rPr lang="en-GB" dirty="0"/>
              <a:t>Na </a:t>
            </a:r>
            <a:r>
              <a:rPr lang="en-GB" dirty="0" err="1"/>
              <a:t>základe</a:t>
            </a:r>
            <a:r>
              <a:rPr lang="en-GB" dirty="0"/>
              <a:t> </a:t>
            </a:r>
            <a:r>
              <a:rPr lang="en-GB" dirty="0" err="1"/>
              <a:t>parametrov</a:t>
            </a:r>
            <a:r>
              <a:rPr lang="en-GB" dirty="0"/>
              <a:t> </a:t>
            </a:r>
            <a:r>
              <a:rPr lang="en-GB" dirty="0" err="1"/>
              <a:t>objektívu</a:t>
            </a:r>
            <a:r>
              <a:rPr lang="en-GB" dirty="0"/>
              <a:t>, </a:t>
            </a:r>
            <a:r>
              <a:rPr lang="en-GB" dirty="0" err="1"/>
              <a:t>snímača</a:t>
            </a:r>
            <a:r>
              <a:rPr lang="en-GB" dirty="0"/>
              <a:t> </a:t>
            </a:r>
            <a:r>
              <a:rPr lang="en-GB" dirty="0" err="1"/>
              <a:t>fotoaparátu</a:t>
            </a:r>
            <a:r>
              <a:rPr lang="en-GB" dirty="0"/>
              <a:t> a </a:t>
            </a:r>
            <a:r>
              <a:rPr lang="en-GB" dirty="0" err="1"/>
              <a:t>polohy</a:t>
            </a:r>
            <a:r>
              <a:rPr lang="en-GB" dirty="0"/>
              <a:t> </a:t>
            </a:r>
            <a:r>
              <a:rPr lang="en-GB" dirty="0" err="1"/>
              <a:t>zdroja</a:t>
            </a:r>
            <a:r>
              <a:rPr lang="en-GB" dirty="0"/>
              <a:t> </a:t>
            </a:r>
            <a:r>
              <a:rPr lang="en-GB" dirty="0" err="1"/>
              <a:t>vypočítať</a:t>
            </a:r>
            <a:r>
              <a:rPr lang="en-GB" dirty="0"/>
              <a:t>, </a:t>
            </a:r>
            <a:r>
              <a:rPr lang="en-GB" dirty="0" err="1"/>
              <a:t>ako</a:t>
            </a:r>
            <a:r>
              <a:rPr lang="en-GB" dirty="0"/>
              <a:t> by mal </a:t>
            </a:r>
            <a:r>
              <a:rPr lang="en-GB" dirty="0" err="1"/>
              <a:t>vyzerať</a:t>
            </a:r>
            <a:r>
              <a:rPr lang="en-GB" dirty="0"/>
              <a:t> </a:t>
            </a:r>
            <a:r>
              <a:rPr lang="en-GB" dirty="0" err="1"/>
              <a:t>obrazu</a:t>
            </a:r>
            <a:r>
              <a:rPr lang="en-GB" dirty="0"/>
              <a:t> </a:t>
            </a:r>
            <a:r>
              <a:rPr lang="en-GB" dirty="0" err="1"/>
              <a:t>zdroja</a:t>
            </a:r>
            <a:endParaRPr lang="en-GB" dirty="0"/>
          </a:p>
          <a:p>
            <a:pPr lvl="1"/>
            <a:r>
              <a:rPr lang="en-GB" dirty="0" err="1"/>
              <a:t>Porovnať</a:t>
            </a:r>
            <a:r>
              <a:rPr lang="en-GB" dirty="0"/>
              <a:t> </a:t>
            </a:r>
            <a:r>
              <a:rPr lang="en-GB" dirty="0" err="1"/>
              <a:t>vypočítaný</a:t>
            </a:r>
            <a:r>
              <a:rPr lang="en-GB" dirty="0"/>
              <a:t> </a:t>
            </a:r>
            <a:r>
              <a:rPr lang="en-GB" dirty="0" err="1"/>
              <a:t>tvar</a:t>
            </a:r>
            <a:r>
              <a:rPr lang="en-GB" dirty="0"/>
              <a:t> s </a:t>
            </a:r>
            <a:r>
              <a:rPr lang="en-GB" dirty="0" err="1"/>
              <a:t>nafoteným</a:t>
            </a:r>
            <a:endParaRPr lang="en-GB" dirty="0"/>
          </a:p>
          <a:p>
            <a:pPr lvl="1"/>
            <a:r>
              <a:rPr lang="en-GB" dirty="0" err="1"/>
              <a:t>Pridať</a:t>
            </a:r>
            <a:r>
              <a:rPr lang="en-GB" dirty="0"/>
              <a:t> </a:t>
            </a:r>
            <a:r>
              <a:rPr lang="en-GB" dirty="0" err="1"/>
              <a:t>pekné</a:t>
            </a:r>
            <a:r>
              <a:rPr lang="en-GB" dirty="0"/>
              <a:t> </a:t>
            </a:r>
            <a:r>
              <a:rPr lang="en-GB" dirty="0" err="1"/>
              <a:t>umelecké</a:t>
            </a:r>
            <a:r>
              <a:rPr lang="en-GB" dirty="0"/>
              <a:t> </a:t>
            </a:r>
            <a:r>
              <a:rPr lang="en-GB" dirty="0" err="1"/>
              <a:t>fotky</a:t>
            </a:r>
            <a:r>
              <a:rPr lang="en-GB" dirty="0"/>
              <a:t> </a:t>
            </a:r>
            <a:r>
              <a:rPr lang="en-GB" dirty="0">
                <a:sym typeface="Wingdings" panose="05000000000000000000" pitchFamily="2" charset="2"/>
              </a:rPr>
              <a:t>, </a:t>
            </a:r>
            <a:br>
              <a:rPr lang="en-GB" dirty="0">
                <a:sym typeface="Wingdings" panose="05000000000000000000" pitchFamily="2" charset="2"/>
              </a:rPr>
            </a:br>
            <a:r>
              <a:rPr lang="en-GB" dirty="0" err="1">
                <a:sym typeface="Wingdings" panose="05000000000000000000" pitchFamily="2" charset="2"/>
              </a:rPr>
              <a:t>napríklad</a:t>
            </a:r>
            <a:r>
              <a:rPr lang="en-GB" dirty="0">
                <a:sym typeface="Wingdings" panose="05000000000000000000" pitchFamily="2" charset="2"/>
              </a:rPr>
              <a:t> </a:t>
            </a:r>
            <a:r>
              <a:rPr lang="en-GB" dirty="0" err="1">
                <a:sym typeface="Wingdings" panose="05000000000000000000" pitchFamily="2" charset="2"/>
              </a:rPr>
              <a:t>ak</a:t>
            </a:r>
            <a:r>
              <a:rPr lang="en-GB" dirty="0">
                <a:sym typeface="Wingdings" panose="05000000000000000000" pitchFamily="2" charset="2"/>
              </a:rPr>
              <a:t> </a:t>
            </a:r>
            <a:r>
              <a:rPr lang="en-GB" dirty="0" err="1">
                <a:sym typeface="Wingdings" panose="05000000000000000000" pitchFamily="2" charset="2"/>
              </a:rPr>
              <a:t>má</a:t>
            </a:r>
            <a:r>
              <a:rPr lang="en-GB" dirty="0">
                <a:sym typeface="Wingdings" panose="05000000000000000000" pitchFamily="2" charset="2"/>
              </a:rPr>
              <a:t> </a:t>
            </a:r>
            <a:r>
              <a:rPr lang="en-GB" dirty="0" err="1">
                <a:sym typeface="Wingdings" panose="05000000000000000000" pitchFamily="2" charset="2"/>
              </a:rPr>
              <a:t>fotoaparát</a:t>
            </a:r>
            <a:r>
              <a:rPr lang="en-GB" dirty="0">
                <a:sym typeface="Wingdings" panose="05000000000000000000" pitchFamily="2" charset="2"/>
              </a:rPr>
              <a:t> </a:t>
            </a:r>
            <a:r>
              <a:rPr lang="en-GB" dirty="0" err="1">
                <a:sym typeface="Wingdings" panose="05000000000000000000" pitchFamily="2" charset="2"/>
              </a:rPr>
              <a:t>štrbinovú</a:t>
            </a:r>
            <a:r>
              <a:rPr lang="en-GB" dirty="0">
                <a:sym typeface="Wingdings" panose="05000000000000000000" pitchFamily="2" charset="2"/>
              </a:rPr>
              <a:t> </a:t>
            </a:r>
            <a:br>
              <a:rPr lang="en-GB" dirty="0">
                <a:sym typeface="Wingdings" panose="05000000000000000000" pitchFamily="2" charset="2"/>
              </a:rPr>
            </a:br>
            <a:r>
              <a:rPr lang="en-GB" dirty="0" err="1">
                <a:sym typeface="Wingdings" panose="05000000000000000000" pitchFamily="2" charset="2"/>
              </a:rPr>
              <a:t>uzávierku</a:t>
            </a:r>
            <a:r>
              <a:rPr lang="en-GB" dirty="0">
                <a:sym typeface="Wingdings" panose="05000000000000000000" pitchFamily="2" charset="2"/>
              </a:rPr>
              <a:t> a </a:t>
            </a:r>
            <a:r>
              <a:rPr lang="en-GB" dirty="0" err="1">
                <a:sym typeface="Wingdings" panose="05000000000000000000" pitchFamily="2" charset="2"/>
              </a:rPr>
              <a:t>naša</a:t>
            </a:r>
            <a:r>
              <a:rPr lang="en-GB" dirty="0">
                <a:sym typeface="Wingdings" panose="05000000000000000000" pitchFamily="2" charset="2"/>
              </a:rPr>
              <a:t> </a:t>
            </a:r>
            <a:r>
              <a:rPr lang="en-GB" dirty="0" err="1">
                <a:sym typeface="Wingdings" panose="05000000000000000000" pitchFamily="2" charset="2"/>
              </a:rPr>
              <a:t>clona</a:t>
            </a:r>
            <a:r>
              <a:rPr lang="en-GB" dirty="0">
                <a:sym typeface="Wingdings" panose="05000000000000000000" pitchFamily="2" charset="2"/>
              </a:rPr>
              <a:t> </a:t>
            </a:r>
            <a:r>
              <a:rPr lang="en-GB" dirty="0" err="1">
                <a:sym typeface="Wingdings" panose="05000000000000000000" pitchFamily="2" charset="2"/>
              </a:rPr>
              <a:t>sa</a:t>
            </a:r>
            <a:r>
              <a:rPr lang="en-GB" dirty="0">
                <a:sym typeface="Wingdings" panose="05000000000000000000" pitchFamily="2" charset="2"/>
              </a:rPr>
              <a:t> </a:t>
            </a:r>
            <a:r>
              <a:rPr lang="en-GB" dirty="0" err="1">
                <a:sym typeface="Wingdings" panose="05000000000000000000" pitchFamily="2" charset="2"/>
              </a:rPr>
              <a:t>otáča</a:t>
            </a:r>
            <a:r>
              <a:rPr lang="en-GB" dirty="0">
                <a:sym typeface="Wingdings" panose="05000000000000000000" pitchFamily="2" charset="2"/>
              </a:rPr>
              <a:t>, </a:t>
            </a:r>
            <a:br>
              <a:rPr lang="en-GB" dirty="0">
                <a:sym typeface="Wingdings" panose="05000000000000000000" pitchFamily="2" charset="2"/>
              </a:rPr>
            </a:br>
            <a:r>
              <a:rPr lang="en-GB" dirty="0" err="1">
                <a:sym typeface="Wingdings" panose="05000000000000000000" pitchFamily="2" charset="2"/>
              </a:rPr>
              <a:t>môžu</a:t>
            </a:r>
            <a:r>
              <a:rPr lang="en-GB" dirty="0">
                <a:sym typeface="Wingdings" panose="05000000000000000000" pitchFamily="2" charset="2"/>
              </a:rPr>
              <a:t> </a:t>
            </a:r>
            <a:r>
              <a:rPr lang="en-GB" dirty="0" err="1">
                <a:sym typeface="Wingdings" panose="05000000000000000000" pitchFamily="2" charset="2"/>
              </a:rPr>
              <a:t>vzniknúť</a:t>
            </a:r>
            <a:r>
              <a:rPr lang="en-GB" dirty="0">
                <a:sym typeface="Wingdings" panose="05000000000000000000" pitchFamily="2" charset="2"/>
              </a:rPr>
              <a:t> </a:t>
            </a:r>
            <a:r>
              <a:rPr lang="en-GB" dirty="0" err="1">
                <a:sym typeface="Wingdings" panose="05000000000000000000" pitchFamily="2" charset="2"/>
              </a:rPr>
              <a:t>aj</a:t>
            </a:r>
            <a:r>
              <a:rPr lang="en-GB" dirty="0">
                <a:sym typeface="Wingdings" panose="05000000000000000000" pitchFamily="2" charset="2"/>
              </a:rPr>
              <a:t> </a:t>
            </a:r>
            <a:r>
              <a:rPr lang="en-GB" dirty="0" err="1">
                <a:sym typeface="Wingdings" panose="05000000000000000000" pitchFamily="2" charset="2"/>
              </a:rPr>
              <a:t>špirálové</a:t>
            </a:r>
            <a:r>
              <a:rPr lang="en-GB" dirty="0">
                <a:sym typeface="Wingdings" panose="05000000000000000000" pitchFamily="2" charset="2"/>
              </a:rPr>
              <a:t> </a:t>
            </a:r>
            <a:r>
              <a:rPr lang="en-GB" dirty="0" err="1">
                <a:sym typeface="Wingdings" panose="05000000000000000000" pitchFamily="2" charset="2"/>
              </a:rPr>
              <a:t>efekty</a:t>
            </a:r>
            <a:endParaRPr lang="en-GB" dirty="0"/>
          </a:p>
          <a:p>
            <a:pPr lvl="1"/>
            <a:endParaRPr lang="en-GB" dirty="0"/>
          </a:p>
          <a:p>
            <a:endParaRPr lang="en-GB" dirty="0"/>
          </a:p>
        </p:txBody>
      </p:sp>
      <p:pic>
        <p:nvPicPr>
          <p:cNvPr id="20482" name="Picture 2" descr="50+ Beautiful and Captivating Bokeh Photos, Vol. 2">
            <a:extLst>
              <a:ext uri="{FF2B5EF4-FFF2-40B4-BE49-F238E27FC236}">
                <a16:creationId xmlns:a16="http://schemas.microsoft.com/office/drawing/2014/main" id="{BFCCB1DE-4118-4D31-9A07-A9BEBCB7B9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7930" y="4251033"/>
            <a:ext cx="3879426" cy="2579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5572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1" name="Rectangle 215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a:xfrm>
            <a:off x="218803" y="1155846"/>
            <a:ext cx="4091940" cy="987511"/>
          </a:xfrm>
        </p:spPr>
        <p:txBody>
          <a:bodyPr anchor="b">
            <a:normAutofit fontScale="90000"/>
          </a:bodyPr>
          <a:lstStyle/>
          <a:p>
            <a:br>
              <a:rPr lang="en-GB" sz="4300" dirty="0"/>
            </a:br>
            <a:r>
              <a:rPr lang="sk-SK" sz="4300" b="1" dirty="0"/>
              <a:t>10. Vzduchový vír</a:t>
            </a:r>
            <a:endParaRPr lang="en-GB" sz="4300" dirty="0"/>
          </a:p>
        </p:txBody>
      </p:sp>
      <p:sp>
        <p:nvSpPr>
          <p:cNvPr id="215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sX0" fmla="*/ 0 w 2606040"/>
              <a:gd name="csY0" fmla="*/ 0 h 18288"/>
              <a:gd name="csX1" fmla="*/ 625450 w 2606040"/>
              <a:gd name="csY1" fmla="*/ 0 h 18288"/>
              <a:gd name="csX2" fmla="*/ 1224839 w 2606040"/>
              <a:gd name="csY2" fmla="*/ 0 h 18288"/>
              <a:gd name="csX3" fmla="*/ 1824228 w 2606040"/>
              <a:gd name="csY3" fmla="*/ 0 h 18288"/>
              <a:gd name="csX4" fmla="*/ 2606040 w 2606040"/>
              <a:gd name="csY4" fmla="*/ 0 h 18288"/>
              <a:gd name="csX5" fmla="*/ 2606040 w 2606040"/>
              <a:gd name="csY5" fmla="*/ 18288 h 18288"/>
              <a:gd name="csX6" fmla="*/ 1902409 w 2606040"/>
              <a:gd name="csY6" fmla="*/ 18288 h 18288"/>
              <a:gd name="csX7" fmla="*/ 1276960 w 2606040"/>
              <a:gd name="csY7" fmla="*/ 18288 h 18288"/>
              <a:gd name="csX8" fmla="*/ 677570 w 2606040"/>
              <a:gd name="csY8" fmla="*/ 18288 h 18288"/>
              <a:gd name="csX9" fmla="*/ 0 w 2606040"/>
              <a:gd name="csY9" fmla="*/ 18288 h 18288"/>
              <a:gd name="csX10" fmla="*/ 0 w 260604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480060" y="2872899"/>
            <a:ext cx="3182691" cy="3320668"/>
          </a:xfrm>
        </p:spPr>
        <p:txBody>
          <a:bodyPr>
            <a:normAutofit/>
          </a:bodyPr>
          <a:lstStyle/>
          <a:p>
            <a:r>
              <a:rPr lang="sk-SK" sz="1900" dirty="0"/>
              <a:t>Na dno nádoby s kvapalinou položte malý tyčový </a:t>
            </a:r>
            <a:r>
              <a:rPr lang="sk-SK" sz="1900" dirty="0">
                <a:solidFill>
                  <a:srgbClr val="FF0000"/>
                </a:solidFill>
              </a:rPr>
              <a:t>magnet</a:t>
            </a:r>
            <a:r>
              <a:rPr lang="sk-SK" sz="1900" dirty="0"/>
              <a:t> a </a:t>
            </a:r>
            <a:r>
              <a:rPr lang="sk-SK" sz="1900" dirty="0">
                <a:solidFill>
                  <a:srgbClr val="FF0000"/>
                </a:solidFill>
              </a:rPr>
              <a:t>roztočte ho pomocou magnetického miešadla</a:t>
            </a:r>
            <a:r>
              <a:rPr lang="sk-SK" sz="1900" dirty="0"/>
              <a:t>. Po prekročení určitej rýchlosti otáčania sa vytvorí tenký vzduchový kanál tiahnuci sa od povrchu kvapaliny až k rotujúcemu magnetu. Preskúmajte a vysvetlite tento jav. </a:t>
            </a:r>
            <a:endParaRPr lang="en-GB" sz="1900" dirty="0"/>
          </a:p>
        </p:txBody>
      </p:sp>
      <p:pic>
        <p:nvPicPr>
          <p:cNvPr id="21506" name="Picture 2" descr="Water Vortex">
            <a:hlinkClick r:id="rId2" action="ppaction://hlinkfile"/>
            <a:extLst>
              <a:ext uri="{FF2B5EF4-FFF2-40B4-BE49-F238E27FC236}">
                <a16:creationId xmlns:a16="http://schemas.microsoft.com/office/drawing/2014/main" id="{BAEB927F-879C-4CE7-ABD4-587270545A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859" r="-2" b="8408"/>
          <a:stretch>
            <a:fillRect/>
          </a:stretch>
        </p:blipFill>
        <p:spPr bwMode="auto">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9741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sz="3600" dirty="0"/>
              <a:t> </a:t>
            </a:r>
            <a:r>
              <a:rPr lang="sk-SK" sz="3600" b="1" dirty="0"/>
              <a:t>10. Vzduchový vír</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69"/>
            <a:ext cx="7886700" cy="5110131"/>
          </a:xfrm>
        </p:spPr>
        <p:txBody>
          <a:bodyPr>
            <a:normAutofit/>
          </a:bodyPr>
          <a:lstStyle/>
          <a:p>
            <a:r>
              <a:rPr lang="en-GB" dirty="0" err="1"/>
              <a:t>Základné</a:t>
            </a:r>
            <a:r>
              <a:rPr lang="en-GB" dirty="0"/>
              <a:t> </a:t>
            </a:r>
            <a:r>
              <a:rPr lang="en-GB" dirty="0" err="1"/>
              <a:t>vysvetlenie</a:t>
            </a:r>
            <a:endParaRPr lang="en-GB" dirty="0"/>
          </a:p>
          <a:p>
            <a:pPr lvl="1"/>
            <a:r>
              <a:rPr lang="en-GB" dirty="0">
                <a:hlinkClick r:id="rId2"/>
              </a:rPr>
              <a:t>https://www.youtube.com/watch?v=v16xvcW-Law</a:t>
            </a:r>
            <a:r>
              <a:rPr lang="en-GB" dirty="0"/>
              <a:t> - </a:t>
            </a:r>
            <a:r>
              <a:rPr lang="en-GB" dirty="0">
                <a:hlinkClick r:id="rId3" action="ppaction://hlinkfile"/>
              </a:rPr>
              <a:t>video</a:t>
            </a:r>
            <a:endParaRPr lang="en-GB" dirty="0"/>
          </a:p>
          <a:p>
            <a:endParaRPr lang="en-GB" dirty="0"/>
          </a:p>
          <a:p>
            <a:r>
              <a:rPr lang="en-GB" dirty="0" err="1"/>
              <a:t>Čo</a:t>
            </a:r>
            <a:r>
              <a:rPr lang="en-GB" dirty="0"/>
              <a:t> s </a:t>
            </a:r>
            <a:r>
              <a:rPr lang="en-GB" dirty="0" err="1"/>
              <a:t>úlohou</a:t>
            </a:r>
            <a:endParaRPr lang="en-GB" dirty="0"/>
          </a:p>
          <a:p>
            <a:pPr lvl="1"/>
            <a:r>
              <a:rPr lang="en-GB" dirty="0" err="1"/>
              <a:t>Zohnať</a:t>
            </a:r>
            <a:r>
              <a:rPr lang="en-GB" dirty="0"/>
              <a:t>/</a:t>
            </a:r>
            <a:r>
              <a:rPr lang="en-GB" dirty="0" err="1"/>
              <a:t>postaviť</a:t>
            </a:r>
            <a:r>
              <a:rPr lang="en-GB" dirty="0"/>
              <a:t> </a:t>
            </a:r>
            <a:r>
              <a:rPr lang="en-GB" dirty="0" err="1"/>
              <a:t>vlastné</a:t>
            </a:r>
            <a:r>
              <a:rPr lang="en-GB" dirty="0"/>
              <a:t> </a:t>
            </a:r>
            <a:r>
              <a:rPr lang="en-GB" dirty="0" err="1"/>
              <a:t>magnetické</a:t>
            </a:r>
            <a:r>
              <a:rPr lang="en-GB" dirty="0"/>
              <a:t> </a:t>
            </a:r>
            <a:r>
              <a:rPr lang="en-GB" dirty="0" err="1"/>
              <a:t>miešadlo</a:t>
            </a:r>
            <a:r>
              <a:rPr lang="en-GB" dirty="0"/>
              <a:t> s </a:t>
            </a:r>
            <a:r>
              <a:rPr lang="en-GB" dirty="0" err="1"/>
              <a:t>regulovateľnými</a:t>
            </a:r>
            <a:r>
              <a:rPr lang="en-GB" dirty="0"/>
              <a:t> </a:t>
            </a:r>
            <a:r>
              <a:rPr lang="en-GB" dirty="0" err="1"/>
              <a:t>otáčkami</a:t>
            </a:r>
            <a:endParaRPr lang="en-GB" dirty="0"/>
          </a:p>
          <a:p>
            <a:pPr lvl="1"/>
            <a:r>
              <a:rPr lang="en-GB" dirty="0" err="1"/>
              <a:t>Dovnútra</a:t>
            </a:r>
            <a:r>
              <a:rPr lang="en-GB" dirty="0"/>
              <a:t> </a:t>
            </a:r>
            <a:r>
              <a:rPr lang="en-GB" dirty="0" err="1"/>
              <a:t>malý</a:t>
            </a:r>
            <a:r>
              <a:rPr lang="en-GB" dirty="0"/>
              <a:t> </a:t>
            </a:r>
            <a:r>
              <a:rPr lang="en-GB" dirty="0" err="1"/>
              <a:t>tyčový</a:t>
            </a:r>
            <a:r>
              <a:rPr lang="en-GB" dirty="0"/>
              <a:t> magnet, </a:t>
            </a:r>
            <a:r>
              <a:rPr lang="en-GB" dirty="0" err="1"/>
              <a:t>ideálne</a:t>
            </a:r>
            <a:r>
              <a:rPr lang="en-GB" dirty="0"/>
              <a:t> </a:t>
            </a:r>
            <a:r>
              <a:rPr lang="en-GB" dirty="0" err="1"/>
              <a:t>obalený</a:t>
            </a:r>
            <a:r>
              <a:rPr lang="en-GB" dirty="0"/>
              <a:t> v </a:t>
            </a:r>
            <a:r>
              <a:rPr lang="en-GB" dirty="0" err="1"/>
              <a:t>plaste</a:t>
            </a:r>
            <a:r>
              <a:rPr lang="en-GB" dirty="0"/>
              <a:t> </a:t>
            </a:r>
            <a:r>
              <a:rPr lang="en-GB" dirty="0" err="1"/>
              <a:t>kvôli</a:t>
            </a:r>
            <a:r>
              <a:rPr lang="en-GB" dirty="0"/>
              <a:t> </a:t>
            </a:r>
            <a:r>
              <a:rPr lang="en-GB" dirty="0" err="1"/>
              <a:t>korózii</a:t>
            </a:r>
            <a:r>
              <a:rPr lang="en-GB" dirty="0"/>
              <a:t> – </a:t>
            </a:r>
            <a:r>
              <a:rPr lang="en-GB" dirty="0" err="1"/>
              <a:t>napríklad</a:t>
            </a:r>
            <a:r>
              <a:rPr lang="en-GB" dirty="0"/>
              <a:t> z </a:t>
            </a:r>
            <a:r>
              <a:rPr lang="en-GB" dirty="0" err="1"/>
              <a:t>bežného</a:t>
            </a:r>
            <a:r>
              <a:rPr lang="en-GB" dirty="0"/>
              <a:t> </a:t>
            </a:r>
            <a:r>
              <a:rPr lang="en-GB" dirty="0" err="1"/>
              <a:t>chemického</a:t>
            </a:r>
            <a:r>
              <a:rPr lang="en-GB" dirty="0"/>
              <a:t> </a:t>
            </a:r>
            <a:r>
              <a:rPr lang="en-GB" dirty="0" err="1"/>
              <a:t>miešadla</a:t>
            </a:r>
            <a:endParaRPr lang="en-GB" dirty="0"/>
          </a:p>
          <a:p>
            <a:pPr lvl="1"/>
            <a:r>
              <a:rPr lang="en-GB" dirty="0" err="1"/>
              <a:t>Meniť</a:t>
            </a:r>
            <a:r>
              <a:rPr lang="en-GB" dirty="0"/>
              <a:t> </a:t>
            </a:r>
            <a:r>
              <a:rPr lang="en-GB" dirty="0" err="1"/>
              <a:t>parametre</a:t>
            </a:r>
            <a:r>
              <a:rPr lang="en-GB" dirty="0"/>
              <a:t> (</a:t>
            </a:r>
            <a:r>
              <a:rPr lang="en-GB" dirty="0" err="1"/>
              <a:t>priemer</a:t>
            </a:r>
            <a:r>
              <a:rPr lang="en-GB" dirty="0"/>
              <a:t> </a:t>
            </a:r>
            <a:r>
              <a:rPr lang="en-GB" dirty="0" err="1"/>
              <a:t>nádoby</a:t>
            </a:r>
            <a:r>
              <a:rPr lang="en-GB" dirty="0"/>
              <a:t>, </a:t>
            </a:r>
            <a:r>
              <a:rPr lang="en-GB" dirty="0" err="1"/>
              <a:t>výška</a:t>
            </a:r>
            <a:r>
              <a:rPr lang="en-GB" dirty="0"/>
              <a:t> </a:t>
            </a:r>
            <a:r>
              <a:rPr lang="en-GB" dirty="0" err="1"/>
              <a:t>hladiny</a:t>
            </a:r>
            <a:r>
              <a:rPr lang="en-GB" dirty="0"/>
              <a:t>, </a:t>
            </a:r>
            <a:r>
              <a:rPr lang="en-GB" dirty="0" err="1"/>
              <a:t>frekvencia</a:t>
            </a:r>
            <a:r>
              <a:rPr lang="en-GB" dirty="0"/>
              <a:t> </a:t>
            </a:r>
            <a:r>
              <a:rPr lang="en-GB" dirty="0" err="1"/>
              <a:t>otáčania</a:t>
            </a:r>
            <a:r>
              <a:rPr lang="en-GB" dirty="0"/>
              <a:t>, </a:t>
            </a:r>
            <a:r>
              <a:rPr lang="en-GB" dirty="0" err="1"/>
              <a:t>povrchové</a:t>
            </a:r>
            <a:r>
              <a:rPr lang="en-GB" dirty="0"/>
              <a:t> </a:t>
            </a:r>
            <a:r>
              <a:rPr lang="en-GB" dirty="0" err="1"/>
              <a:t>napätie</a:t>
            </a:r>
            <a:r>
              <a:rPr lang="en-GB" dirty="0"/>
              <a:t>?, …) a </a:t>
            </a:r>
            <a:r>
              <a:rPr lang="en-GB" dirty="0" err="1"/>
              <a:t>sledovať</a:t>
            </a:r>
            <a:r>
              <a:rPr lang="en-GB" dirty="0"/>
              <a:t> </a:t>
            </a:r>
            <a:r>
              <a:rPr lang="en-GB" dirty="0" err="1"/>
              <a:t>vplyv</a:t>
            </a:r>
            <a:r>
              <a:rPr lang="en-GB" dirty="0"/>
              <a:t> </a:t>
            </a:r>
            <a:r>
              <a:rPr lang="en-GB" dirty="0" err="1"/>
              <a:t>parametrov</a:t>
            </a:r>
            <a:r>
              <a:rPr lang="en-GB" dirty="0"/>
              <a:t> </a:t>
            </a:r>
            <a:r>
              <a:rPr lang="en-GB" dirty="0" err="1"/>
              <a:t>na</a:t>
            </a:r>
            <a:r>
              <a:rPr lang="en-GB" dirty="0"/>
              <a:t> </a:t>
            </a:r>
            <a:r>
              <a:rPr lang="en-GB" dirty="0" err="1"/>
              <a:t>javy</a:t>
            </a:r>
            <a:endParaRPr lang="en-GB" dirty="0"/>
          </a:p>
          <a:p>
            <a:pPr lvl="1"/>
            <a:r>
              <a:rPr lang="en-GB" dirty="0" err="1"/>
              <a:t>Porovnať</a:t>
            </a:r>
            <a:r>
              <a:rPr lang="en-GB" dirty="0"/>
              <a:t> </a:t>
            </a:r>
            <a:r>
              <a:rPr lang="en-GB" dirty="0" err="1"/>
              <a:t>javy</a:t>
            </a:r>
            <a:r>
              <a:rPr lang="en-GB" dirty="0"/>
              <a:t> a ich </a:t>
            </a:r>
            <a:r>
              <a:rPr lang="en-GB" dirty="0" err="1"/>
              <a:t>výskyt</a:t>
            </a:r>
            <a:r>
              <a:rPr lang="en-GB" dirty="0"/>
              <a:t> s </a:t>
            </a:r>
            <a:r>
              <a:rPr lang="en-GB" dirty="0" err="1"/>
              <a:t>teóriou</a:t>
            </a:r>
            <a:r>
              <a:rPr lang="en-GB" dirty="0"/>
              <a:t> z </a:t>
            </a:r>
            <a:r>
              <a:rPr lang="en-GB" dirty="0" err="1"/>
              <a:t>videa</a:t>
            </a:r>
            <a:endParaRPr lang="en-GB" dirty="0"/>
          </a:p>
          <a:p>
            <a:pPr lvl="1"/>
            <a:r>
              <a:rPr lang="en-GB" dirty="0" err="1"/>
              <a:t>Prípadne</a:t>
            </a:r>
            <a:r>
              <a:rPr lang="en-GB" dirty="0"/>
              <a:t> </a:t>
            </a:r>
            <a:r>
              <a:rPr lang="en-GB" dirty="0" err="1"/>
              <a:t>sa</a:t>
            </a:r>
            <a:r>
              <a:rPr lang="en-GB" dirty="0"/>
              <a:t> </a:t>
            </a:r>
            <a:r>
              <a:rPr lang="en-GB" dirty="0" err="1"/>
              <a:t>pokúsiť</a:t>
            </a:r>
            <a:r>
              <a:rPr lang="en-GB" dirty="0"/>
              <a:t> o </a:t>
            </a:r>
            <a:r>
              <a:rPr lang="en-GB" dirty="0" err="1"/>
              <a:t>presnejšiu</a:t>
            </a:r>
            <a:r>
              <a:rPr lang="en-GB" dirty="0"/>
              <a:t> </a:t>
            </a:r>
            <a:r>
              <a:rPr lang="en-GB" dirty="0" err="1"/>
              <a:t>teoretickú</a:t>
            </a:r>
            <a:r>
              <a:rPr lang="en-GB" dirty="0"/>
              <a:t> </a:t>
            </a:r>
            <a:r>
              <a:rPr lang="en-GB" dirty="0" err="1"/>
              <a:t>predpoveď</a:t>
            </a:r>
            <a:r>
              <a:rPr lang="en-GB" dirty="0"/>
              <a:t> </a:t>
            </a:r>
            <a:r>
              <a:rPr lang="en-GB" dirty="0" err="1"/>
              <a:t>javov</a:t>
            </a:r>
            <a:endParaRPr lang="en-GB" dirty="0"/>
          </a:p>
          <a:p>
            <a:endParaRPr lang="en-GB" dirty="0"/>
          </a:p>
        </p:txBody>
      </p:sp>
    </p:spTree>
    <p:extLst>
      <p:ext uri="{BB962C8B-B14F-4D97-AF65-F5344CB8AC3E}">
        <p14:creationId xmlns:p14="http://schemas.microsoft.com/office/powerpoint/2010/main" val="29988628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8" name="Rectangle 215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a:xfrm>
            <a:off x="480060" y="325369"/>
            <a:ext cx="3276451" cy="1956841"/>
          </a:xfrm>
        </p:spPr>
        <p:txBody>
          <a:bodyPr anchor="b">
            <a:normAutofit/>
          </a:bodyPr>
          <a:lstStyle/>
          <a:p>
            <a:br>
              <a:rPr lang="en-GB" sz="4300" dirty="0"/>
            </a:br>
            <a:r>
              <a:rPr lang="sk-SK" sz="4300" b="1" dirty="0"/>
              <a:t>11. Zvuková izolácia</a:t>
            </a:r>
            <a:endParaRPr lang="en-GB" sz="4300" dirty="0"/>
          </a:p>
        </p:txBody>
      </p:sp>
      <p:sp>
        <p:nvSpPr>
          <p:cNvPr id="215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sX0" fmla="*/ 0 w 2606040"/>
              <a:gd name="csY0" fmla="*/ 0 h 18288"/>
              <a:gd name="csX1" fmla="*/ 625450 w 2606040"/>
              <a:gd name="csY1" fmla="*/ 0 h 18288"/>
              <a:gd name="csX2" fmla="*/ 1224839 w 2606040"/>
              <a:gd name="csY2" fmla="*/ 0 h 18288"/>
              <a:gd name="csX3" fmla="*/ 1824228 w 2606040"/>
              <a:gd name="csY3" fmla="*/ 0 h 18288"/>
              <a:gd name="csX4" fmla="*/ 2606040 w 2606040"/>
              <a:gd name="csY4" fmla="*/ 0 h 18288"/>
              <a:gd name="csX5" fmla="*/ 2606040 w 2606040"/>
              <a:gd name="csY5" fmla="*/ 18288 h 18288"/>
              <a:gd name="csX6" fmla="*/ 1902409 w 2606040"/>
              <a:gd name="csY6" fmla="*/ 18288 h 18288"/>
              <a:gd name="csX7" fmla="*/ 1276960 w 2606040"/>
              <a:gd name="csY7" fmla="*/ 18288 h 18288"/>
              <a:gd name="csX8" fmla="*/ 677570 w 2606040"/>
              <a:gd name="csY8" fmla="*/ 18288 h 18288"/>
              <a:gd name="csX9" fmla="*/ 0 w 2606040"/>
              <a:gd name="csY9" fmla="*/ 18288 h 18288"/>
              <a:gd name="csX10" fmla="*/ 0 w 260604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480060" y="2872899"/>
            <a:ext cx="3182691" cy="3320668"/>
          </a:xfrm>
        </p:spPr>
        <p:txBody>
          <a:bodyPr>
            <a:normAutofit/>
          </a:bodyPr>
          <a:lstStyle/>
          <a:p>
            <a:r>
              <a:rPr lang="sk-SK" sz="2000" dirty="0">
                <a:solidFill>
                  <a:srgbClr val="FF0000"/>
                </a:solidFill>
              </a:rPr>
              <a:t>Zvuková izolácia </a:t>
            </a:r>
            <a:r>
              <a:rPr lang="sk-SK" sz="2000" dirty="0"/>
              <a:t>miestnosti môže byť </a:t>
            </a:r>
            <a:r>
              <a:rPr lang="sk-SK" sz="2000" dirty="0">
                <a:solidFill>
                  <a:srgbClr val="FF0000"/>
                </a:solidFill>
              </a:rPr>
              <a:t>narušená</a:t>
            </a:r>
            <a:r>
              <a:rPr lang="sk-SK" sz="2000" dirty="0"/>
              <a:t>, ak nie sú jej dvere úplne zatvorené, a to aj keď je </a:t>
            </a:r>
            <a:r>
              <a:rPr lang="sk-SK" sz="2000" dirty="0">
                <a:solidFill>
                  <a:srgbClr val="FF0000"/>
                </a:solidFill>
              </a:rPr>
              <a:t>štrbina zanedbateľne malá</a:t>
            </a:r>
            <a:r>
              <a:rPr lang="sk-SK" sz="2000" dirty="0"/>
              <a:t>. Preskúmajte, ako tvar a veľkosť malého otvoru ovplyvňujú prenos zvuku.</a:t>
            </a:r>
            <a:endParaRPr lang="en-GB" sz="2000" dirty="0"/>
          </a:p>
        </p:txBody>
      </p:sp>
      <p:pic>
        <p:nvPicPr>
          <p:cNvPr id="5" name="Picture 4">
            <a:extLst>
              <a:ext uri="{FF2B5EF4-FFF2-40B4-BE49-F238E27FC236}">
                <a16:creationId xmlns:a16="http://schemas.microsoft.com/office/drawing/2014/main" id="{E29A9042-22B5-4E51-8620-37991884BB98}"/>
              </a:ext>
            </a:extLst>
          </p:cNvPr>
          <p:cNvPicPr>
            <a:picLocks noChangeAspect="1"/>
          </p:cNvPicPr>
          <p:nvPr/>
        </p:nvPicPr>
        <p:blipFill rotWithShape="1">
          <a:blip r:embed="rId2"/>
          <a:srcRect l="32192" t="-8005" r="8372"/>
          <a:stretch/>
        </p:blipFill>
        <p:spPr>
          <a:xfrm>
            <a:off x="4289992" y="602667"/>
            <a:ext cx="4729599" cy="5263925"/>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7339529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sz="3600" dirty="0"/>
              <a:t> </a:t>
            </a:r>
            <a:r>
              <a:rPr lang="sk-SK" sz="3600" b="1" dirty="0"/>
              <a:t>11. Zvuková izolácia</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69"/>
            <a:ext cx="7886700" cy="5110131"/>
          </a:xfrm>
        </p:spPr>
        <p:txBody>
          <a:bodyPr>
            <a:normAutofit/>
          </a:bodyPr>
          <a:lstStyle/>
          <a:p>
            <a:r>
              <a:rPr lang="en-GB" dirty="0" err="1"/>
              <a:t>Čo</a:t>
            </a:r>
            <a:r>
              <a:rPr lang="en-GB" dirty="0"/>
              <a:t> je </a:t>
            </a:r>
            <a:r>
              <a:rPr lang="en-GB" dirty="0" err="1"/>
              <a:t>efekt</a:t>
            </a:r>
            <a:endParaRPr lang="en-GB" dirty="0"/>
          </a:p>
          <a:p>
            <a:pPr lvl="1"/>
            <a:r>
              <a:rPr lang="en-GB" dirty="0" err="1"/>
              <a:t>Prenikanie</a:t>
            </a:r>
            <a:r>
              <a:rPr lang="en-GB" dirty="0"/>
              <a:t> </a:t>
            </a:r>
            <a:r>
              <a:rPr lang="en-GB" dirty="0" err="1"/>
              <a:t>zvuku</a:t>
            </a:r>
            <a:r>
              <a:rPr lang="en-GB" dirty="0"/>
              <a:t> </a:t>
            </a:r>
            <a:r>
              <a:rPr lang="en-GB" dirty="0" err="1"/>
              <a:t>cez</a:t>
            </a:r>
            <a:r>
              <a:rPr lang="en-GB" dirty="0"/>
              <a:t> </a:t>
            </a:r>
            <a:r>
              <a:rPr lang="en-GB" dirty="0" err="1"/>
              <a:t>otvor</a:t>
            </a:r>
            <a:r>
              <a:rPr lang="en-GB" dirty="0"/>
              <a:t>/</a:t>
            </a:r>
            <a:r>
              <a:rPr lang="en-GB" dirty="0" err="1"/>
              <a:t>štrbinu</a:t>
            </a:r>
            <a:r>
              <a:rPr lang="en-GB" dirty="0"/>
              <a:t> je </a:t>
            </a:r>
            <a:r>
              <a:rPr lang="en-GB" dirty="0" err="1"/>
              <a:t>podobné</a:t>
            </a:r>
            <a:r>
              <a:rPr lang="en-GB" dirty="0"/>
              <a:t>, </a:t>
            </a:r>
            <a:r>
              <a:rPr lang="en-GB" dirty="0" err="1"/>
              <a:t>ako</a:t>
            </a:r>
            <a:r>
              <a:rPr lang="en-GB" dirty="0"/>
              <a:t> </a:t>
            </a:r>
            <a:r>
              <a:rPr lang="en-GB" dirty="0" err="1"/>
              <a:t>prenikanie</a:t>
            </a:r>
            <a:r>
              <a:rPr lang="en-GB" dirty="0"/>
              <a:t> </a:t>
            </a:r>
            <a:r>
              <a:rPr lang="en-GB" dirty="0" err="1"/>
              <a:t>svetla</a:t>
            </a:r>
            <a:r>
              <a:rPr lang="en-GB" dirty="0"/>
              <a:t> </a:t>
            </a:r>
            <a:r>
              <a:rPr lang="en-GB" dirty="0" err="1"/>
              <a:t>cez</a:t>
            </a:r>
            <a:r>
              <a:rPr lang="en-GB" dirty="0"/>
              <a:t> </a:t>
            </a:r>
            <a:r>
              <a:rPr lang="en-GB" dirty="0" err="1"/>
              <a:t>štrbinu</a:t>
            </a:r>
            <a:r>
              <a:rPr lang="en-GB" dirty="0"/>
              <a:t> – </a:t>
            </a:r>
            <a:r>
              <a:rPr lang="en-GB" dirty="0" err="1"/>
              <a:t>difrakcia</a:t>
            </a:r>
            <a:r>
              <a:rPr lang="en-GB" dirty="0"/>
              <a:t> (</a:t>
            </a:r>
            <a:r>
              <a:rPr lang="en-GB" dirty="0" err="1"/>
              <a:t>vlnová</a:t>
            </a:r>
            <a:r>
              <a:rPr lang="en-GB" dirty="0"/>
              <a:t> </a:t>
            </a:r>
            <a:r>
              <a:rPr lang="en-GB" dirty="0" err="1"/>
              <a:t>dĺžka</a:t>
            </a:r>
            <a:r>
              <a:rPr lang="en-GB" dirty="0"/>
              <a:t> </a:t>
            </a:r>
            <a:r>
              <a:rPr lang="en-GB" dirty="0" err="1"/>
              <a:t>zvuku</a:t>
            </a:r>
            <a:r>
              <a:rPr lang="en-GB" dirty="0"/>
              <a:t> </a:t>
            </a:r>
            <a:r>
              <a:rPr lang="en-GB" dirty="0" err="1"/>
              <a:t>sú</a:t>
            </a:r>
            <a:r>
              <a:rPr lang="en-GB" dirty="0"/>
              <a:t> metre </a:t>
            </a:r>
            <a:r>
              <a:rPr lang="en-GB" dirty="0" err="1"/>
              <a:t>až</a:t>
            </a:r>
            <a:r>
              <a:rPr lang="en-GB" dirty="0"/>
              <a:t> centimetre </a:t>
            </a:r>
            <a:r>
              <a:rPr lang="en-GB" dirty="0" err="1"/>
              <a:t>podľa</a:t>
            </a:r>
            <a:r>
              <a:rPr lang="en-GB" dirty="0"/>
              <a:t> </a:t>
            </a:r>
            <a:r>
              <a:rPr lang="en-GB" dirty="0" err="1"/>
              <a:t>frekvencie</a:t>
            </a:r>
            <a:r>
              <a:rPr lang="en-GB" dirty="0"/>
              <a:t>)</a:t>
            </a:r>
          </a:p>
          <a:p>
            <a:pPr lvl="1"/>
            <a:r>
              <a:rPr lang="en-GB" dirty="0" err="1"/>
              <a:t>Niečo</a:t>
            </a:r>
            <a:r>
              <a:rPr lang="en-GB" dirty="0"/>
              <a:t> </a:t>
            </a:r>
            <a:r>
              <a:rPr lang="en-GB" dirty="0" err="1"/>
              <a:t>prejde</a:t>
            </a:r>
            <a:r>
              <a:rPr lang="en-GB" dirty="0"/>
              <a:t> </a:t>
            </a:r>
            <a:r>
              <a:rPr lang="en-GB" dirty="0" err="1"/>
              <a:t>aj</a:t>
            </a:r>
            <a:r>
              <a:rPr lang="en-GB" dirty="0"/>
              <a:t> </a:t>
            </a:r>
            <a:r>
              <a:rPr lang="en-GB" dirty="0" err="1"/>
              <a:t>cez</a:t>
            </a:r>
            <a:r>
              <a:rPr lang="en-GB" dirty="0"/>
              <a:t> </a:t>
            </a:r>
            <a:r>
              <a:rPr lang="en-GB" dirty="0" err="1"/>
              <a:t>nie</a:t>
            </a:r>
            <a:r>
              <a:rPr lang="en-GB" dirty="0"/>
              <a:t> </a:t>
            </a:r>
            <a:r>
              <a:rPr lang="en-GB" dirty="0" err="1"/>
              <a:t>úplne</a:t>
            </a:r>
            <a:r>
              <a:rPr lang="en-GB" dirty="0"/>
              <a:t> </a:t>
            </a:r>
            <a:r>
              <a:rPr lang="en-GB" dirty="0" err="1"/>
              <a:t>zvukovo</a:t>
            </a:r>
            <a:r>
              <a:rPr lang="en-GB" dirty="0"/>
              <a:t> </a:t>
            </a:r>
            <a:r>
              <a:rPr lang="en-GB" dirty="0" err="1"/>
              <a:t>izolujúcu</a:t>
            </a:r>
            <a:r>
              <a:rPr lang="en-GB" dirty="0"/>
              <a:t> </a:t>
            </a:r>
            <a:r>
              <a:rPr lang="en-GB" dirty="0" err="1"/>
              <a:t>stenu</a:t>
            </a:r>
            <a:r>
              <a:rPr lang="en-GB" dirty="0"/>
              <a:t>/</a:t>
            </a:r>
            <a:r>
              <a:rPr lang="en-GB" dirty="0" err="1"/>
              <a:t>dvere</a:t>
            </a:r>
            <a:r>
              <a:rPr lang="en-GB" dirty="0"/>
              <a:t> – to </a:t>
            </a:r>
            <a:r>
              <a:rPr lang="en-GB" dirty="0" err="1"/>
              <a:t>nemáme</a:t>
            </a:r>
            <a:r>
              <a:rPr lang="en-GB" dirty="0"/>
              <a:t> </a:t>
            </a:r>
            <a:r>
              <a:rPr lang="en-GB" dirty="0" err="1"/>
              <a:t>riešiť</a:t>
            </a:r>
            <a:endParaRPr lang="en-GB" dirty="0"/>
          </a:p>
          <a:p>
            <a:r>
              <a:rPr lang="en-GB" dirty="0" err="1"/>
              <a:t>Literatúra</a:t>
            </a:r>
            <a:endParaRPr lang="en-GB" dirty="0"/>
          </a:p>
          <a:p>
            <a:pPr lvl="1"/>
            <a:r>
              <a:rPr lang="en-GB" dirty="0">
                <a:hlinkClick r:id="rId2"/>
              </a:rPr>
              <a:t>https://www.researchgate.net/publication/318648331_On_the_acoustic_properties_of_a_hole_in_a_wall_of_finite_thickness</a:t>
            </a:r>
            <a:r>
              <a:rPr lang="en-GB" dirty="0"/>
              <a:t> </a:t>
            </a:r>
          </a:p>
          <a:p>
            <a:pPr lvl="1"/>
            <a:r>
              <a:rPr lang="en-GB" dirty="0">
                <a:hlinkClick r:id="rId3"/>
              </a:rPr>
              <a:t>https://www.researchgate.net/scientific-contributions/FP-Mechel-2026033892</a:t>
            </a:r>
            <a:r>
              <a:rPr lang="en-GB" dirty="0"/>
              <a:t> </a:t>
            </a:r>
          </a:p>
          <a:p>
            <a:endParaRPr lang="en-GB" dirty="0"/>
          </a:p>
        </p:txBody>
      </p:sp>
      <p:pic>
        <p:nvPicPr>
          <p:cNvPr id="7" name="Picture 6">
            <a:extLst>
              <a:ext uri="{FF2B5EF4-FFF2-40B4-BE49-F238E27FC236}">
                <a16:creationId xmlns:a16="http://schemas.microsoft.com/office/drawing/2014/main" id="{C3001BF1-8A50-45E2-BE69-0422F3108E96}"/>
              </a:ext>
            </a:extLst>
          </p:cNvPr>
          <p:cNvPicPr>
            <a:picLocks noChangeAspect="1"/>
          </p:cNvPicPr>
          <p:nvPr/>
        </p:nvPicPr>
        <p:blipFill>
          <a:blip r:embed="rId4"/>
          <a:stretch>
            <a:fillRect/>
          </a:stretch>
        </p:blipFill>
        <p:spPr>
          <a:xfrm>
            <a:off x="4245987" y="4642928"/>
            <a:ext cx="3871646" cy="2215072"/>
          </a:xfrm>
          <a:prstGeom prst="rect">
            <a:avLst/>
          </a:prstGeom>
        </p:spPr>
      </p:pic>
    </p:spTree>
    <p:extLst>
      <p:ext uri="{BB962C8B-B14F-4D97-AF65-F5344CB8AC3E}">
        <p14:creationId xmlns:p14="http://schemas.microsoft.com/office/powerpoint/2010/main" val="22622992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sz="3600" dirty="0"/>
              <a:t> </a:t>
            </a:r>
            <a:r>
              <a:rPr lang="sk-SK" sz="3600" b="1" dirty="0"/>
              <a:t>11. Zvuková izolácia</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69"/>
            <a:ext cx="7886700" cy="5262531"/>
          </a:xfrm>
        </p:spPr>
        <p:txBody>
          <a:bodyPr>
            <a:normAutofit lnSpcReduction="10000"/>
          </a:bodyPr>
          <a:lstStyle/>
          <a:p>
            <a:r>
              <a:rPr lang="en-GB" dirty="0" err="1"/>
              <a:t>Teoretický</a:t>
            </a:r>
            <a:r>
              <a:rPr lang="en-GB" dirty="0"/>
              <a:t> </a:t>
            </a:r>
            <a:r>
              <a:rPr lang="en-GB" dirty="0" err="1"/>
              <a:t>výpočet</a:t>
            </a:r>
            <a:endParaRPr lang="en-GB" dirty="0"/>
          </a:p>
          <a:p>
            <a:pPr lvl="1"/>
            <a:r>
              <a:rPr lang="en-GB" dirty="0" err="1"/>
              <a:t>Podobný</a:t>
            </a:r>
            <a:r>
              <a:rPr lang="en-GB" dirty="0"/>
              <a:t> </a:t>
            </a:r>
            <a:r>
              <a:rPr lang="en-GB" dirty="0" err="1"/>
              <a:t>ako</a:t>
            </a:r>
            <a:r>
              <a:rPr lang="en-GB" dirty="0"/>
              <a:t> </a:t>
            </a:r>
            <a:r>
              <a:rPr lang="en-GB" dirty="0" err="1"/>
              <a:t>pri</a:t>
            </a:r>
            <a:r>
              <a:rPr lang="en-GB" dirty="0"/>
              <a:t> </a:t>
            </a:r>
            <a:r>
              <a:rPr lang="en-GB" dirty="0" err="1"/>
              <a:t>výpočte</a:t>
            </a:r>
            <a:r>
              <a:rPr lang="en-GB" dirty="0"/>
              <a:t> </a:t>
            </a:r>
            <a:r>
              <a:rPr lang="en-GB" dirty="0" err="1"/>
              <a:t>difrakcie</a:t>
            </a:r>
            <a:r>
              <a:rPr lang="en-GB" dirty="0"/>
              <a:t> </a:t>
            </a:r>
            <a:r>
              <a:rPr lang="en-GB" dirty="0" err="1"/>
              <a:t>svetla</a:t>
            </a:r>
            <a:r>
              <a:rPr lang="en-GB" dirty="0"/>
              <a:t> </a:t>
            </a:r>
            <a:r>
              <a:rPr lang="en-GB" dirty="0" err="1"/>
              <a:t>na</a:t>
            </a:r>
            <a:r>
              <a:rPr lang="en-GB" dirty="0"/>
              <a:t> </a:t>
            </a:r>
            <a:r>
              <a:rPr lang="en-GB" dirty="0" err="1"/>
              <a:t>štrbine</a:t>
            </a:r>
            <a:endParaRPr lang="en-GB" dirty="0"/>
          </a:p>
          <a:p>
            <a:pPr lvl="1"/>
            <a:r>
              <a:rPr lang="en-GB" dirty="0" err="1"/>
              <a:t>Huyghensov</a:t>
            </a:r>
            <a:r>
              <a:rPr lang="en-GB" dirty="0"/>
              <a:t> </a:t>
            </a:r>
            <a:r>
              <a:rPr lang="en-GB" dirty="0" err="1"/>
              <a:t>princíp</a:t>
            </a:r>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r>
              <a:rPr lang="en-GB" dirty="0" err="1"/>
              <a:t>Numerický</a:t>
            </a:r>
            <a:r>
              <a:rPr lang="en-GB" dirty="0"/>
              <a:t> model </a:t>
            </a:r>
            <a:r>
              <a:rPr lang="en-GB" dirty="0" err="1"/>
              <a:t>napríklad</a:t>
            </a:r>
            <a:r>
              <a:rPr lang="en-GB" dirty="0"/>
              <a:t>: </a:t>
            </a:r>
            <a:r>
              <a:rPr lang="en-GB" dirty="0">
                <a:hlinkClick r:id="rId2"/>
              </a:rPr>
              <a:t>https://davinci.fmph.uniba.sk/~kundracik1/ZakladyProgramovania/Kundracik_Zaklady_programovania_prakticky_upravene.pdf</a:t>
            </a:r>
            <a:r>
              <a:rPr lang="en-GB" dirty="0"/>
              <a:t> - </a:t>
            </a:r>
            <a:r>
              <a:rPr lang="en-GB" dirty="0" err="1"/>
              <a:t>kapitola</a:t>
            </a:r>
            <a:r>
              <a:rPr lang="en-GB" dirty="0"/>
              <a:t> 11</a:t>
            </a:r>
          </a:p>
          <a:p>
            <a:pPr lvl="1"/>
            <a:endParaRPr lang="en-GB" dirty="0"/>
          </a:p>
          <a:p>
            <a:pPr lvl="1"/>
            <a:endParaRPr lang="en-GB" dirty="0"/>
          </a:p>
          <a:p>
            <a:endParaRPr lang="en-GB" dirty="0"/>
          </a:p>
        </p:txBody>
      </p:sp>
      <p:pic>
        <p:nvPicPr>
          <p:cNvPr id="26626" name="Picture 2" descr="Lect21 handout">
            <a:extLst>
              <a:ext uri="{FF2B5EF4-FFF2-40B4-BE49-F238E27FC236}">
                <a16:creationId xmlns:a16="http://schemas.microsoft.com/office/drawing/2014/main" id="{6E54C649-DA3F-4A04-921C-5F837645AB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3903" y="2432180"/>
            <a:ext cx="4580464" cy="3435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2765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sz="3600" dirty="0"/>
              <a:t> </a:t>
            </a:r>
            <a:r>
              <a:rPr lang="sk-SK" sz="3600" b="1" dirty="0"/>
              <a:t>11. Zvuková izolácia</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69"/>
            <a:ext cx="7886700" cy="5262531"/>
          </a:xfrm>
        </p:spPr>
        <p:txBody>
          <a:bodyPr>
            <a:normAutofit/>
          </a:bodyPr>
          <a:lstStyle/>
          <a:p>
            <a:r>
              <a:rPr lang="en-GB" dirty="0" err="1"/>
              <a:t>Čo</a:t>
            </a:r>
            <a:r>
              <a:rPr lang="en-GB" dirty="0"/>
              <a:t> s </a:t>
            </a:r>
            <a:r>
              <a:rPr lang="en-GB" dirty="0" err="1"/>
              <a:t>úlohou</a:t>
            </a:r>
            <a:endParaRPr lang="en-GB" dirty="0"/>
          </a:p>
          <a:p>
            <a:pPr lvl="1"/>
            <a:r>
              <a:rPr lang="en-GB" dirty="0" err="1"/>
              <a:t>Vyrobiť</a:t>
            </a:r>
            <a:r>
              <a:rPr lang="en-GB" dirty="0"/>
              <a:t>/</a:t>
            </a:r>
            <a:r>
              <a:rPr lang="en-GB" dirty="0" err="1"/>
              <a:t>nájsť</a:t>
            </a:r>
            <a:r>
              <a:rPr lang="en-GB" dirty="0"/>
              <a:t> </a:t>
            </a:r>
            <a:r>
              <a:rPr lang="en-GB" dirty="0" err="1"/>
              <a:t>dobre</a:t>
            </a:r>
            <a:r>
              <a:rPr lang="en-GB" dirty="0"/>
              <a:t> </a:t>
            </a:r>
            <a:r>
              <a:rPr lang="en-GB" dirty="0" err="1"/>
              <a:t>zvukovo</a:t>
            </a:r>
            <a:r>
              <a:rPr lang="en-GB" dirty="0"/>
              <a:t> </a:t>
            </a:r>
            <a:r>
              <a:rPr lang="en-GB" dirty="0" err="1"/>
              <a:t>izolovanú</a:t>
            </a:r>
            <a:r>
              <a:rPr lang="en-GB" dirty="0"/>
              <a:t> </a:t>
            </a:r>
            <a:r>
              <a:rPr lang="en-GB" dirty="0" err="1"/>
              <a:t>miestnosť</a:t>
            </a:r>
            <a:r>
              <a:rPr lang="en-GB" dirty="0"/>
              <a:t>/</a:t>
            </a:r>
            <a:r>
              <a:rPr lang="en-GB" dirty="0" err="1"/>
              <a:t>krabicu</a:t>
            </a:r>
            <a:endParaRPr lang="en-GB" dirty="0"/>
          </a:p>
          <a:p>
            <a:pPr lvl="1"/>
            <a:r>
              <a:rPr lang="en-GB" dirty="0" err="1"/>
              <a:t>Kvalitný</a:t>
            </a:r>
            <a:r>
              <a:rPr lang="en-GB" dirty="0"/>
              <a:t> </a:t>
            </a:r>
            <a:r>
              <a:rPr lang="en-GB" dirty="0" err="1"/>
              <a:t>mikrofón</a:t>
            </a:r>
            <a:r>
              <a:rPr lang="en-GB" dirty="0"/>
              <a:t> so </a:t>
            </a:r>
            <a:r>
              <a:rPr lang="en-GB" dirty="0" err="1"/>
              <a:t>známou</a:t>
            </a:r>
            <a:r>
              <a:rPr lang="en-GB" dirty="0"/>
              <a:t> </a:t>
            </a:r>
            <a:r>
              <a:rPr lang="en-GB" dirty="0" err="1"/>
              <a:t>frekvenčnou</a:t>
            </a:r>
            <a:r>
              <a:rPr lang="en-GB" dirty="0"/>
              <a:t> </a:t>
            </a:r>
            <a:r>
              <a:rPr lang="en-GB" dirty="0" err="1"/>
              <a:t>charakteristikou</a:t>
            </a:r>
            <a:endParaRPr lang="en-GB" dirty="0"/>
          </a:p>
          <a:p>
            <a:pPr lvl="1"/>
            <a:r>
              <a:rPr lang="en-GB" dirty="0" err="1"/>
              <a:t>Analyzovať</a:t>
            </a:r>
            <a:r>
              <a:rPr lang="en-GB" dirty="0"/>
              <a:t> </a:t>
            </a:r>
            <a:r>
              <a:rPr lang="en-GB" dirty="0" err="1"/>
              <a:t>zvuk</a:t>
            </a:r>
            <a:r>
              <a:rPr lang="en-GB" dirty="0"/>
              <a:t> </a:t>
            </a:r>
            <a:r>
              <a:rPr lang="en-GB" dirty="0" err="1"/>
              <a:t>uniknutý</a:t>
            </a:r>
            <a:r>
              <a:rPr lang="en-GB" dirty="0"/>
              <a:t> z </a:t>
            </a:r>
            <a:r>
              <a:rPr lang="en-GB" dirty="0" err="1"/>
              <a:t>izolovaného</a:t>
            </a:r>
            <a:r>
              <a:rPr lang="en-GB" dirty="0"/>
              <a:t> </a:t>
            </a:r>
            <a:r>
              <a:rPr lang="en-GB" dirty="0" err="1"/>
              <a:t>priestoru</a:t>
            </a:r>
            <a:r>
              <a:rPr lang="en-GB" dirty="0"/>
              <a:t> (</a:t>
            </a:r>
            <a:r>
              <a:rPr lang="en-GB" dirty="0" err="1"/>
              <a:t>frekvencia</a:t>
            </a:r>
            <a:r>
              <a:rPr lang="en-GB" dirty="0"/>
              <a:t> a </a:t>
            </a:r>
            <a:r>
              <a:rPr lang="en-GB" dirty="0" err="1"/>
              <a:t>amplitúda</a:t>
            </a:r>
            <a:r>
              <a:rPr lang="en-GB" dirty="0"/>
              <a:t> v </a:t>
            </a:r>
            <a:r>
              <a:rPr lang="en-GB" dirty="0" err="1"/>
              <a:t>závislosti</a:t>
            </a:r>
            <a:r>
              <a:rPr lang="en-GB" dirty="0"/>
              <a:t> od </a:t>
            </a:r>
            <a:r>
              <a:rPr lang="en-GB" dirty="0" err="1"/>
              <a:t>polohy</a:t>
            </a:r>
            <a:r>
              <a:rPr lang="en-GB" dirty="0"/>
              <a:t>)</a:t>
            </a:r>
          </a:p>
          <a:p>
            <a:pPr lvl="2"/>
            <a:r>
              <a:rPr lang="en-GB" dirty="0" err="1"/>
              <a:t>Prenikajú</a:t>
            </a:r>
            <a:r>
              <a:rPr lang="en-GB" dirty="0"/>
              <a:t> </a:t>
            </a:r>
            <a:r>
              <a:rPr lang="en-GB" dirty="0" err="1"/>
              <a:t>niektoré</a:t>
            </a:r>
            <a:r>
              <a:rPr lang="en-GB" dirty="0"/>
              <a:t> </a:t>
            </a:r>
            <a:r>
              <a:rPr lang="en-GB" dirty="0" err="1"/>
              <a:t>frekvencie</a:t>
            </a:r>
            <a:r>
              <a:rPr lang="en-GB" dirty="0"/>
              <a:t> </a:t>
            </a:r>
            <a:r>
              <a:rPr lang="en-GB" dirty="0" err="1"/>
              <a:t>cez</a:t>
            </a:r>
            <a:r>
              <a:rPr lang="en-GB" dirty="0"/>
              <a:t> </a:t>
            </a:r>
            <a:r>
              <a:rPr lang="en-GB" dirty="0" err="1"/>
              <a:t>otvor</a:t>
            </a:r>
            <a:r>
              <a:rPr lang="en-GB" dirty="0"/>
              <a:t> </a:t>
            </a:r>
            <a:r>
              <a:rPr lang="en-GB" dirty="0" err="1"/>
              <a:t>lepšie</a:t>
            </a:r>
            <a:r>
              <a:rPr lang="en-GB" dirty="0"/>
              <a:t>?</a:t>
            </a:r>
          </a:p>
          <a:p>
            <a:pPr lvl="1"/>
            <a:r>
              <a:rPr lang="en-GB" dirty="0" err="1"/>
              <a:t>Vypočítať</a:t>
            </a:r>
            <a:r>
              <a:rPr lang="en-GB" dirty="0"/>
              <a:t> </a:t>
            </a:r>
            <a:r>
              <a:rPr lang="en-GB" dirty="0" err="1"/>
              <a:t>teoretické</a:t>
            </a:r>
            <a:r>
              <a:rPr lang="en-GB" dirty="0"/>
              <a:t> </a:t>
            </a:r>
            <a:r>
              <a:rPr lang="en-GB" dirty="0" err="1"/>
              <a:t>hodnoty</a:t>
            </a:r>
            <a:r>
              <a:rPr lang="en-GB" dirty="0"/>
              <a:t>/</a:t>
            </a:r>
            <a:r>
              <a:rPr lang="en-GB" dirty="0" err="1"/>
              <a:t>teoretický</a:t>
            </a:r>
            <a:r>
              <a:rPr lang="en-GB" dirty="0"/>
              <a:t> </a:t>
            </a:r>
            <a:r>
              <a:rPr lang="en-GB" dirty="0" err="1"/>
              <a:t>priebeh</a:t>
            </a:r>
            <a:r>
              <a:rPr lang="en-GB" dirty="0"/>
              <a:t> </a:t>
            </a:r>
            <a:r>
              <a:rPr lang="en-GB" dirty="0" err="1"/>
              <a:t>intenzity</a:t>
            </a:r>
            <a:r>
              <a:rPr lang="en-GB" dirty="0"/>
              <a:t> </a:t>
            </a:r>
            <a:r>
              <a:rPr lang="en-GB" dirty="0" err="1"/>
              <a:t>preniknutého</a:t>
            </a:r>
            <a:r>
              <a:rPr lang="en-GB" dirty="0"/>
              <a:t> </a:t>
            </a:r>
            <a:r>
              <a:rPr lang="en-GB" dirty="0" err="1"/>
              <a:t>zvuku</a:t>
            </a:r>
            <a:endParaRPr lang="en-GB" dirty="0"/>
          </a:p>
          <a:p>
            <a:pPr lvl="2"/>
            <a:r>
              <a:rPr lang="en-GB" dirty="0" err="1"/>
              <a:t>Ako</a:t>
            </a:r>
            <a:r>
              <a:rPr lang="en-GB" dirty="0"/>
              <a:t> </a:t>
            </a:r>
            <a:r>
              <a:rPr lang="en-GB" dirty="0" err="1"/>
              <a:t>závisí</a:t>
            </a:r>
            <a:r>
              <a:rPr lang="en-GB" dirty="0"/>
              <a:t> od </a:t>
            </a:r>
            <a:r>
              <a:rPr lang="en-GB" dirty="0" err="1"/>
              <a:t>plochy</a:t>
            </a:r>
            <a:r>
              <a:rPr lang="en-GB" dirty="0"/>
              <a:t> </a:t>
            </a:r>
            <a:r>
              <a:rPr lang="en-GB" dirty="0" err="1"/>
              <a:t>otvoru</a:t>
            </a:r>
            <a:r>
              <a:rPr lang="en-GB" dirty="0"/>
              <a:t> a </a:t>
            </a:r>
            <a:r>
              <a:rPr lang="en-GB" dirty="0" err="1"/>
              <a:t>jeho</a:t>
            </a:r>
            <a:r>
              <a:rPr lang="en-GB" dirty="0"/>
              <a:t> </a:t>
            </a:r>
            <a:r>
              <a:rPr lang="en-GB" dirty="0" err="1"/>
              <a:t>tvaru</a:t>
            </a:r>
            <a:r>
              <a:rPr lang="en-GB" dirty="0"/>
              <a:t>? (</a:t>
            </a:r>
            <a:r>
              <a:rPr lang="en-GB" dirty="0" err="1"/>
              <a:t>kruh</a:t>
            </a:r>
            <a:r>
              <a:rPr lang="en-GB" dirty="0"/>
              <a:t>, </a:t>
            </a:r>
            <a:r>
              <a:rPr lang="en-GB" dirty="0" err="1"/>
              <a:t>dlhá</a:t>
            </a:r>
            <a:r>
              <a:rPr lang="en-GB" dirty="0"/>
              <a:t> </a:t>
            </a:r>
            <a:r>
              <a:rPr lang="en-GB" dirty="0" err="1"/>
              <a:t>tenká</a:t>
            </a:r>
            <a:r>
              <a:rPr lang="en-GB" dirty="0"/>
              <a:t> </a:t>
            </a:r>
            <a:r>
              <a:rPr lang="en-GB" dirty="0" err="1"/>
              <a:t>štrbina</a:t>
            </a:r>
            <a:r>
              <a:rPr lang="en-GB" dirty="0"/>
              <a:t>)</a:t>
            </a:r>
          </a:p>
          <a:p>
            <a:pPr lvl="1"/>
            <a:r>
              <a:rPr lang="en-GB" dirty="0" err="1"/>
              <a:t>Interpretovať</a:t>
            </a:r>
            <a:r>
              <a:rPr lang="en-GB" dirty="0"/>
              <a:t> (</a:t>
            </a:r>
            <a:r>
              <a:rPr lang="en-GB" dirty="0" err="1"/>
              <a:t>vysvetliť</a:t>
            </a:r>
            <a:r>
              <a:rPr lang="en-GB" dirty="0"/>
              <a:t>) </a:t>
            </a:r>
            <a:r>
              <a:rPr lang="en-GB" dirty="0" err="1"/>
              <a:t>namerané</a:t>
            </a:r>
            <a:r>
              <a:rPr lang="en-GB" dirty="0"/>
              <a:t> </a:t>
            </a:r>
            <a:r>
              <a:rPr lang="en-GB" dirty="0" err="1"/>
              <a:t>hodnoty</a:t>
            </a:r>
            <a:r>
              <a:rPr lang="en-GB" dirty="0"/>
              <a:t> a ich </a:t>
            </a:r>
            <a:r>
              <a:rPr lang="en-GB" dirty="0" err="1"/>
              <a:t>závislosť</a:t>
            </a:r>
            <a:r>
              <a:rPr lang="en-GB" dirty="0"/>
              <a:t> od </a:t>
            </a:r>
            <a:r>
              <a:rPr lang="en-GB" dirty="0" err="1"/>
              <a:t>parametrov</a:t>
            </a:r>
            <a:r>
              <a:rPr lang="en-GB" dirty="0"/>
              <a:t> </a:t>
            </a:r>
            <a:r>
              <a:rPr lang="en-GB" dirty="0" err="1"/>
              <a:t>ako</a:t>
            </a:r>
            <a:r>
              <a:rPr lang="en-GB" dirty="0"/>
              <a:t> </a:t>
            </a:r>
            <a:r>
              <a:rPr lang="en-GB" dirty="0" err="1"/>
              <a:t>sú</a:t>
            </a:r>
            <a:r>
              <a:rPr lang="en-GB" dirty="0"/>
              <a:t> </a:t>
            </a:r>
            <a:r>
              <a:rPr lang="en-GB" dirty="0" err="1"/>
              <a:t>plocha</a:t>
            </a:r>
            <a:r>
              <a:rPr lang="en-GB" dirty="0"/>
              <a:t> </a:t>
            </a:r>
            <a:r>
              <a:rPr lang="en-GB" dirty="0" err="1"/>
              <a:t>otvoru</a:t>
            </a:r>
            <a:r>
              <a:rPr lang="en-GB" dirty="0"/>
              <a:t>, </a:t>
            </a:r>
            <a:r>
              <a:rPr lang="en-GB" dirty="0" err="1"/>
              <a:t>lineárny</a:t>
            </a:r>
            <a:r>
              <a:rPr lang="en-GB" dirty="0"/>
              <a:t> </a:t>
            </a:r>
            <a:r>
              <a:rPr lang="en-GB" dirty="0" err="1"/>
              <a:t>rozmer</a:t>
            </a:r>
            <a:r>
              <a:rPr lang="en-GB" dirty="0"/>
              <a:t> </a:t>
            </a:r>
            <a:r>
              <a:rPr lang="en-GB" dirty="0" err="1"/>
              <a:t>otvoru</a:t>
            </a:r>
            <a:r>
              <a:rPr lang="en-GB" dirty="0"/>
              <a:t>, </a:t>
            </a:r>
            <a:r>
              <a:rPr lang="en-GB" dirty="0" err="1"/>
              <a:t>frekvencia</a:t>
            </a:r>
            <a:r>
              <a:rPr lang="en-GB" dirty="0"/>
              <a:t> </a:t>
            </a:r>
            <a:r>
              <a:rPr lang="en-GB" dirty="0" err="1"/>
              <a:t>zvuku</a:t>
            </a:r>
            <a:r>
              <a:rPr lang="en-GB" dirty="0"/>
              <a:t> a </a:t>
            </a:r>
            <a:r>
              <a:rPr lang="en-GB" dirty="0" err="1"/>
              <a:t>podobne</a:t>
            </a:r>
            <a:endParaRPr lang="en-GB" dirty="0"/>
          </a:p>
          <a:p>
            <a:pPr lvl="1"/>
            <a:endParaRPr lang="en-GB" dirty="0"/>
          </a:p>
          <a:p>
            <a:pPr lvl="1"/>
            <a:endParaRPr lang="en-GB" dirty="0"/>
          </a:p>
          <a:p>
            <a:pPr lvl="1"/>
            <a:endParaRPr lang="en-GB" dirty="0"/>
          </a:p>
          <a:p>
            <a:endParaRPr lang="en-GB" dirty="0"/>
          </a:p>
        </p:txBody>
      </p:sp>
      <p:pic>
        <p:nvPicPr>
          <p:cNvPr id="5" name="Picture 4">
            <a:extLst>
              <a:ext uri="{FF2B5EF4-FFF2-40B4-BE49-F238E27FC236}">
                <a16:creationId xmlns:a16="http://schemas.microsoft.com/office/drawing/2014/main" id="{F7A39436-8444-4C9C-BCA6-35BD0E88FC6A}"/>
              </a:ext>
            </a:extLst>
          </p:cNvPr>
          <p:cNvPicPr>
            <a:picLocks noChangeAspect="1"/>
          </p:cNvPicPr>
          <p:nvPr/>
        </p:nvPicPr>
        <p:blipFill rotWithShape="1">
          <a:blip r:embed="rId2"/>
          <a:srcRect t="21440"/>
          <a:stretch/>
        </p:blipFill>
        <p:spPr>
          <a:xfrm>
            <a:off x="3732829" y="4772197"/>
            <a:ext cx="3545050" cy="2085803"/>
          </a:xfrm>
          <a:prstGeom prst="rect">
            <a:avLst/>
          </a:prstGeom>
        </p:spPr>
      </p:pic>
    </p:spTree>
    <p:extLst>
      <p:ext uri="{BB962C8B-B14F-4D97-AF65-F5344CB8AC3E}">
        <p14:creationId xmlns:p14="http://schemas.microsoft.com/office/powerpoint/2010/main" val="42320582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sz="3600" dirty="0"/>
              <a:t> </a:t>
            </a:r>
            <a:r>
              <a:rPr lang="sk-SK" sz="3600" b="1" dirty="0"/>
              <a:t>11. Zvuková izolácia</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69"/>
            <a:ext cx="7886700" cy="5262531"/>
          </a:xfrm>
        </p:spPr>
        <p:txBody>
          <a:bodyPr>
            <a:normAutofit/>
          </a:bodyPr>
          <a:lstStyle/>
          <a:p>
            <a:r>
              <a:rPr lang="en-GB" dirty="0" err="1"/>
              <a:t>Čo</a:t>
            </a:r>
            <a:r>
              <a:rPr lang="en-GB" dirty="0"/>
              <a:t> s </a:t>
            </a:r>
            <a:r>
              <a:rPr lang="en-GB" dirty="0" err="1"/>
              <a:t>úlohou</a:t>
            </a:r>
            <a:endParaRPr lang="en-GB" dirty="0"/>
          </a:p>
          <a:p>
            <a:pPr lvl="1"/>
            <a:r>
              <a:rPr lang="en-GB" dirty="0" err="1"/>
              <a:t>Vyrobiť</a:t>
            </a:r>
            <a:r>
              <a:rPr lang="en-GB" dirty="0"/>
              <a:t>/</a:t>
            </a:r>
            <a:r>
              <a:rPr lang="en-GB" dirty="0" err="1"/>
              <a:t>nájsť</a:t>
            </a:r>
            <a:r>
              <a:rPr lang="en-GB" dirty="0"/>
              <a:t> </a:t>
            </a:r>
            <a:r>
              <a:rPr lang="en-GB" dirty="0" err="1"/>
              <a:t>dobre</a:t>
            </a:r>
            <a:r>
              <a:rPr lang="en-GB" dirty="0"/>
              <a:t> </a:t>
            </a:r>
            <a:r>
              <a:rPr lang="en-GB" dirty="0" err="1"/>
              <a:t>zvukovo</a:t>
            </a:r>
            <a:r>
              <a:rPr lang="en-GB" dirty="0"/>
              <a:t> </a:t>
            </a:r>
            <a:r>
              <a:rPr lang="en-GB" dirty="0" err="1"/>
              <a:t>izolovanú</a:t>
            </a:r>
            <a:r>
              <a:rPr lang="en-GB" dirty="0"/>
              <a:t> </a:t>
            </a:r>
            <a:r>
              <a:rPr lang="en-GB" dirty="0" err="1"/>
              <a:t>miestnosť</a:t>
            </a:r>
            <a:r>
              <a:rPr lang="en-GB" dirty="0"/>
              <a:t>/</a:t>
            </a:r>
            <a:r>
              <a:rPr lang="en-GB" dirty="0" err="1"/>
              <a:t>krabicu</a:t>
            </a:r>
            <a:endParaRPr lang="en-GB" dirty="0"/>
          </a:p>
          <a:p>
            <a:pPr lvl="1"/>
            <a:r>
              <a:rPr lang="en-GB" dirty="0" err="1"/>
              <a:t>Kvalitný</a:t>
            </a:r>
            <a:r>
              <a:rPr lang="en-GB" dirty="0"/>
              <a:t> </a:t>
            </a:r>
            <a:r>
              <a:rPr lang="en-GB" dirty="0" err="1"/>
              <a:t>mikrofón</a:t>
            </a:r>
            <a:r>
              <a:rPr lang="en-GB" dirty="0"/>
              <a:t> so </a:t>
            </a:r>
            <a:r>
              <a:rPr lang="en-GB" dirty="0" err="1"/>
              <a:t>známou</a:t>
            </a:r>
            <a:r>
              <a:rPr lang="en-GB" dirty="0"/>
              <a:t> </a:t>
            </a:r>
            <a:r>
              <a:rPr lang="en-GB" dirty="0" err="1"/>
              <a:t>frekvenčnou</a:t>
            </a:r>
            <a:r>
              <a:rPr lang="en-GB" dirty="0"/>
              <a:t> </a:t>
            </a:r>
            <a:r>
              <a:rPr lang="en-GB" dirty="0" err="1"/>
              <a:t>charakteristikou</a:t>
            </a:r>
            <a:endParaRPr lang="en-GB" dirty="0"/>
          </a:p>
          <a:p>
            <a:pPr lvl="1"/>
            <a:r>
              <a:rPr lang="en-GB" dirty="0" err="1"/>
              <a:t>Analyzovať</a:t>
            </a:r>
            <a:r>
              <a:rPr lang="en-GB" dirty="0"/>
              <a:t> </a:t>
            </a:r>
            <a:r>
              <a:rPr lang="en-GB" dirty="0" err="1"/>
              <a:t>zvuk</a:t>
            </a:r>
            <a:r>
              <a:rPr lang="en-GB" dirty="0"/>
              <a:t> </a:t>
            </a:r>
            <a:r>
              <a:rPr lang="en-GB" dirty="0" err="1"/>
              <a:t>uniknutý</a:t>
            </a:r>
            <a:r>
              <a:rPr lang="en-GB" dirty="0"/>
              <a:t> z </a:t>
            </a:r>
            <a:r>
              <a:rPr lang="en-GB" dirty="0" err="1"/>
              <a:t>izolovaného</a:t>
            </a:r>
            <a:r>
              <a:rPr lang="en-GB" dirty="0"/>
              <a:t> </a:t>
            </a:r>
            <a:r>
              <a:rPr lang="en-GB" dirty="0" err="1"/>
              <a:t>priestoru</a:t>
            </a:r>
            <a:r>
              <a:rPr lang="en-GB" dirty="0"/>
              <a:t> (</a:t>
            </a:r>
            <a:r>
              <a:rPr lang="en-GB" dirty="0" err="1"/>
              <a:t>frekvencia</a:t>
            </a:r>
            <a:r>
              <a:rPr lang="en-GB" dirty="0"/>
              <a:t> a </a:t>
            </a:r>
            <a:r>
              <a:rPr lang="en-GB" dirty="0" err="1"/>
              <a:t>amplitúda</a:t>
            </a:r>
            <a:r>
              <a:rPr lang="en-GB" dirty="0"/>
              <a:t> v </a:t>
            </a:r>
            <a:r>
              <a:rPr lang="en-GB" dirty="0" err="1"/>
              <a:t>závislosti</a:t>
            </a:r>
            <a:r>
              <a:rPr lang="en-GB" dirty="0"/>
              <a:t> od </a:t>
            </a:r>
            <a:r>
              <a:rPr lang="en-GB" dirty="0" err="1"/>
              <a:t>polohy</a:t>
            </a:r>
            <a:r>
              <a:rPr lang="en-GB" dirty="0"/>
              <a:t>)</a:t>
            </a:r>
          </a:p>
          <a:p>
            <a:pPr lvl="2"/>
            <a:r>
              <a:rPr lang="en-GB" dirty="0" err="1"/>
              <a:t>Prenikajú</a:t>
            </a:r>
            <a:r>
              <a:rPr lang="en-GB" dirty="0"/>
              <a:t> </a:t>
            </a:r>
            <a:r>
              <a:rPr lang="en-GB" dirty="0" err="1"/>
              <a:t>niektoré</a:t>
            </a:r>
            <a:r>
              <a:rPr lang="en-GB" dirty="0"/>
              <a:t> </a:t>
            </a:r>
            <a:r>
              <a:rPr lang="en-GB" dirty="0" err="1"/>
              <a:t>frekvencie</a:t>
            </a:r>
            <a:r>
              <a:rPr lang="en-GB" dirty="0"/>
              <a:t> </a:t>
            </a:r>
            <a:r>
              <a:rPr lang="en-GB" dirty="0" err="1"/>
              <a:t>cez</a:t>
            </a:r>
            <a:r>
              <a:rPr lang="en-GB" dirty="0"/>
              <a:t> </a:t>
            </a:r>
            <a:r>
              <a:rPr lang="en-GB" dirty="0" err="1"/>
              <a:t>otvor</a:t>
            </a:r>
            <a:r>
              <a:rPr lang="en-GB" dirty="0"/>
              <a:t> </a:t>
            </a:r>
            <a:r>
              <a:rPr lang="en-GB" dirty="0" err="1"/>
              <a:t>lepšie</a:t>
            </a:r>
            <a:r>
              <a:rPr lang="en-GB" dirty="0"/>
              <a:t>?</a:t>
            </a:r>
          </a:p>
          <a:p>
            <a:pPr lvl="1"/>
            <a:r>
              <a:rPr lang="en-GB" dirty="0">
                <a:hlinkClick r:id="rId2"/>
              </a:rPr>
              <a:t>https://www.youtube.com/watch?v=5gZVXVG5yJw</a:t>
            </a:r>
            <a:r>
              <a:rPr lang="en-GB" dirty="0"/>
              <a:t> – Lewin </a:t>
            </a:r>
            <a:r>
              <a:rPr lang="en-GB" dirty="0" err="1"/>
              <a:t>vysvetľuje</a:t>
            </a:r>
            <a:r>
              <a:rPr lang="en-GB" dirty="0"/>
              <a:t>, </a:t>
            </a:r>
            <a:r>
              <a:rPr lang="en-GB" dirty="0" err="1"/>
              <a:t>ako</a:t>
            </a:r>
            <a:r>
              <a:rPr lang="en-GB" dirty="0"/>
              <a:t> </a:t>
            </a:r>
            <a:r>
              <a:rPr lang="en-GB" dirty="0" err="1"/>
              <a:t>kresliť</a:t>
            </a:r>
            <a:r>
              <a:rPr lang="en-GB" dirty="0"/>
              <a:t> </a:t>
            </a:r>
            <a:r>
              <a:rPr lang="en-GB" dirty="0" err="1"/>
              <a:t>bodkovanú</a:t>
            </a:r>
            <a:r>
              <a:rPr lang="en-GB" dirty="0"/>
              <a:t> </a:t>
            </a:r>
            <a:r>
              <a:rPr lang="en-GB" dirty="0" err="1"/>
              <a:t>čiaru</a:t>
            </a:r>
            <a:endParaRPr lang="en-GB" dirty="0"/>
          </a:p>
          <a:p>
            <a:pPr lvl="1"/>
            <a:endParaRPr lang="en-GB" dirty="0"/>
          </a:p>
          <a:p>
            <a:pPr lvl="1"/>
            <a:endParaRPr lang="en-GB" dirty="0"/>
          </a:p>
          <a:p>
            <a:pPr lvl="1"/>
            <a:endParaRPr lang="en-GB" dirty="0"/>
          </a:p>
          <a:p>
            <a:pPr lvl="1"/>
            <a:endParaRPr lang="en-GB" dirty="0"/>
          </a:p>
          <a:p>
            <a:endParaRPr lang="en-GB" dirty="0"/>
          </a:p>
        </p:txBody>
      </p:sp>
    </p:spTree>
    <p:extLst>
      <p:ext uri="{BB962C8B-B14F-4D97-AF65-F5344CB8AC3E}">
        <p14:creationId xmlns:p14="http://schemas.microsoft.com/office/powerpoint/2010/main" val="24791737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25" name="Rectangle 2152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89BFA1C-88F4-4BE5-B102-D06C0B5D0976}"/>
              </a:ext>
            </a:extLst>
          </p:cNvPr>
          <p:cNvPicPr>
            <a:picLocks noChangeAspect="1"/>
          </p:cNvPicPr>
          <p:nvPr/>
        </p:nvPicPr>
        <p:blipFill>
          <a:blip r:embed="rId2"/>
          <a:srcRect r="17254" b="2"/>
          <a:stretch>
            <a:fillRect/>
          </a:stretch>
        </p:blipFill>
        <p:spPr>
          <a:xfrm>
            <a:off x="1891767" y="10"/>
            <a:ext cx="7252231" cy="6857990"/>
          </a:xfrm>
          <a:prstGeom prst="rect">
            <a:avLst/>
          </a:prstGeom>
        </p:spPr>
      </p:pic>
      <p:sp>
        <p:nvSpPr>
          <p:cNvPr id="21527" name="Rectangle 2152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a:xfrm>
            <a:off x="628650" y="365125"/>
            <a:ext cx="2866641" cy="1899912"/>
          </a:xfrm>
        </p:spPr>
        <p:txBody>
          <a:bodyPr>
            <a:normAutofit/>
          </a:bodyPr>
          <a:lstStyle/>
          <a:p>
            <a:br>
              <a:rPr lang="en-GB" sz="3500" dirty="0"/>
            </a:br>
            <a:r>
              <a:rPr lang="sk-SK" sz="3500" b="1" dirty="0"/>
              <a:t>12. Bodkovaná čiara</a:t>
            </a:r>
            <a:endParaRPr lang="en-GB" sz="3500"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2434201"/>
            <a:ext cx="2866641" cy="3742762"/>
          </a:xfrm>
        </p:spPr>
        <p:txBody>
          <a:bodyPr>
            <a:normAutofit/>
          </a:bodyPr>
          <a:lstStyle/>
          <a:p>
            <a:r>
              <a:rPr lang="sk-SK" sz="1700" dirty="0"/>
              <a:t>Pri ťahaní </a:t>
            </a:r>
            <a:r>
              <a:rPr lang="sk-SK" sz="1700" dirty="0">
                <a:solidFill>
                  <a:srgbClr val="FF0000"/>
                </a:solidFill>
              </a:rPr>
              <a:t>kriedou po tabuli </a:t>
            </a:r>
            <a:r>
              <a:rPr lang="sk-SK" sz="1700" dirty="0"/>
              <a:t>sa za určitých podmienok nevytvorí súvislá čiara, ale </a:t>
            </a:r>
            <a:r>
              <a:rPr lang="sk-SK" sz="1700" dirty="0">
                <a:solidFill>
                  <a:srgbClr val="FF0000"/>
                </a:solidFill>
              </a:rPr>
              <a:t>rad pravidelných bodiek</a:t>
            </a:r>
            <a:r>
              <a:rPr lang="sk-SK" sz="1700" dirty="0"/>
              <a:t>, hoci pohyb ruky je neprerušovaný. Rovnako to môže nastať aj pri použití iných písacích pomôcok a povrchov. Preskúmajte fyzikálne parametre, ktoré spôsobujú daný jav. </a:t>
            </a:r>
            <a:endParaRPr lang="en-GB" sz="1700" dirty="0"/>
          </a:p>
        </p:txBody>
      </p:sp>
    </p:spTree>
    <p:extLst>
      <p:ext uri="{BB962C8B-B14F-4D97-AF65-F5344CB8AC3E}">
        <p14:creationId xmlns:p14="http://schemas.microsoft.com/office/powerpoint/2010/main" val="32599754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p:txBody>
          <a:bodyPr>
            <a:normAutofit/>
          </a:bodyPr>
          <a:lstStyle/>
          <a:p>
            <a:br>
              <a:rPr lang="en-GB" dirty="0"/>
            </a:br>
            <a:r>
              <a:rPr lang="en-GB" sz="3600" dirty="0"/>
              <a:t> </a:t>
            </a:r>
            <a:r>
              <a:rPr lang="sk-SK" sz="3600" b="1" dirty="0"/>
              <a:t>12. Bodkovaná čiara</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628650" y="1595469"/>
            <a:ext cx="7886700" cy="5262531"/>
          </a:xfrm>
        </p:spPr>
        <p:txBody>
          <a:bodyPr>
            <a:normAutofit/>
          </a:bodyPr>
          <a:lstStyle/>
          <a:p>
            <a:r>
              <a:rPr lang="en-GB" dirty="0" err="1"/>
              <a:t>Čo</a:t>
            </a:r>
            <a:r>
              <a:rPr lang="en-GB" dirty="0"/>
              <a:t> je </a:t>
            </a:r>
            <a:r>
              <a:rPr lang="en-GB" dirty="0" err="1"/>
              <a:t>príčinou</a:t>
            </a:r>
            <a:r>
              <a:rPr lang="en-GB" dirty="0"/>
              <a:t> </a:t>
            </a:r>
            <a:r>
              <a:rPr lang="en-GB" dirty="0" err="1"/>
              <a:t>javu</a:t>
            </a:r>
            <a:r>
              <a:rPr lang="en-GB" dirty="0"/>
              <a:t>?</a:t>
            </a:r>
          </a:p>
          <a:p>
            <a:pPr lvl="1"/>
            <a:r>
              <a:rPr lang="en-GB" dirty="0">
                <a:hlinkClick r:id="rId2"/>
              </a:rPr>
              <a:t>https://www.youtube.com/watch?v=l789l6np-qA</a:t>
            </a:r>
            <a:r>
              <a:rPr lang="en-GB" dirty="0"/>
              <a:t> – </a:t>
            </a:r>
            <a:r>
              <a:rPr lang="en-GB" dirty="0">
                <a:hlinkClick r:id="rId3" action="ppaction://hlinkfile"/>
              </a:rPr>
              <a:t>Lewin </a:t>
            </a:r>
            <a:r>
              <a:rPr lang="en-GB" dirty="0" err="1">
                <a:hlinkClick r:id="rId3" action="ppaction://hlinkfile"/>
              </a:rPr>
              <a:t>kreslí</a:t>
            </a:r>
            <a:r>
              <a:rPr lang="en-GB" dirty="0">
                <a:hlinkClick r:id="rId3" action="ppaction://hlinkfile"/>
              </a:rPr>
              <a:t> </a:t>
            </a:r>
            <a:r>
              <a:rPr lang="en-GB" dirty="0" err="1">
                <a:hlinkClick r:id="rId3" action="ppaction://hlinkfile"/>
              </a:rPr>
              <a:t>čiary</a:t>
            </a:r>
            <a:endParaRPr lang="en-GB" dirty="0"/>
          </a:p>
          <a:p>
            <a:pPr lvl="1"/>
            <a:r>
              <a:rPr lang="en-GB" dirty="0">
                <a:hlinkClick r:id="rId4"/>
              </a:rPr>
              <a:t>https://www.youtube.com/watch?v=5gZVXVG5yJw</a:t>
            </a:r>
            <a:r>
              <a:rPr lang="en-GB" dirty="0"/>
              <a:t> </a:t>
            </a:r>
            <a:r>
              <a:rPr lang="en-GB" dirty="0">
                <a:hlinkClick r:id="rId5" action="ppaction://hlinkfile"/>
              </a:rPr>
              <a:t>– Lewin </a:t>
            </a:r>
            <a:r>
              <a:rPr lang="en-GB" dirty="0" err="1">
                <a:hlinkClick r:id="rId5" action="ppaction://hlinkfile"/>
              </a:rPr>
              <a:t>vysvetľuje</a:t>
            </a:r>
            <a:r>
              <a:rPr lang="en-GB" dirty="0"/>
              <a:t>, </a:t>
            </a:r>
            <a:r>
              <a:rPr lang="en-GB" dirty="0" err="1"/>
              <a:t>ako</a:t>
            </a:r>
            <a:r>
              <a:rPr lang="en-GB" dirty="0"/>
              <a:t> </a:t>
            </a:r>
            <a:r>
              <a:rPr lang="en-GB" dirty="0" err="1"/>
              <a:t>kresliť</a:t>
            </a:r>
            <a:r>
              <a:rPr lang="en-GB" dirty="0"/>
              <a:t> </a:t>
            </a:r>
            <a:r>
              <a:rPr lang="en-GB" dirty="0" err="1"/>
              <a:t>bodkovanú</a:t>
            </a:r>
            <a:r>
              <a:rPr lang="en-GB" dirty="0"/>
              <a:t> </a:t>
            </a:r>
            <a:r>
              <a:rPr lang="en-GB" dirty="0" err="1"/>
              <a:t>čiaru</a:t>
            </a:r>
            <a:endParaRPr lang="en-GB" dirty="0"/>
          </a:p>
          <a:p>
            <a:pPr lvl="1"/>
            <a:r>
              <a:rPr lang="en-GB" dirty="0" err="1"/>
              <a:t>Trenie</a:t>
            </a:r>
            <a:r>
              <a:rPr lang="en-GB" dirty="0"/>
              <a:t> </a:t>
            </a:r>
            <a:r>
              <a:rPr lang="en-GB" dirty="0" err="1"/>
              <a:t>medzi</a:t>
            </a:r>
            <a:r>
              <a:rPr lang="en-GB" dirty="0"/>
              <a:t> </a:t>
            </a:r>
            <a:r>
              <a:rPr lang="en-GB" dirty="0" err="1"/>
              <a:t>kriedou</a:t>
            </a:r>
            <a:r>
              <a:rPr lang="en-GB" dirty="0"/>
              <a:t> a </a:t>
            </a:r>
            <a:r>
              <a:rPr lang="en-GB" dirty="0" err="1"/>
              <a:t>tabuľou</a:t>
            </a:r>
            <a:endParaRPr lang="en-GB" dirty="0"/>
          </a:p>
          <a:p>
            <a:pPr lvl="1"/>
            <a:r>
              <a:rPr lang="en-GB" dirty="0" err="1"/>
              <a:t>Smer</a:t>
            </a:r>
            <a:r>
              <a:rPr lang="en-GB" dirty="0"/>
              <a:t> </a:t>
            </a:r>
            <a:r>
              <a:rPr lang="en-GB" dirty="0" err="1"/>
              <a:t>kriedy</a:t>
            </a:r>
            <a:r>
              <a:rPr lang="en-GB" dirty="0"/>
              <a:t> </a:t>
            </a:r>
            <a:r>
              <a:rPr lang="en-GB" dirty="0" err="1"/>
              <a:t>proti</a:t>
            </a:r>
            <a:r>
              <a:rPr lang="en-GB" dirty="0"/>
              <a:t> </a:t>
            </a:r>
            <a:r>
              <a:rPr lang="en-GB" dirty="0" err="1"/>
              <a:t>pohybu</a:t>
            </a:r>
            <a:r>
              <a:rPr lang="en-GB" dirty="0"/>
              <a:t> – </a:t>
            </a:r>
            <a:r>
              <a:rPr lang="en-GB" dirty="0" err="1"/>
              <a:t>krieda</a:t>
            </a:r>
            <a:r>
              <a:rPr lang="en-GB" dirty="0"/>
              <a:t> </a:t>
            </a:r>
            <a:r>
              <a:rPr lang="en-GB" dirty="0" err="1"/>
              <a:t>má</a:t>
            </a:r>
            <a:r>
              <a:rPr lang="en-GB" dirty="0"/>
              <a:t> </a:t>
            </a:r>
            <a:r>
              <a:rPr lang="en-GB" dirty="0" err="1"/>
              <a:t>tendenciu</a:t>
            </a:r>
            <a:r>
              <a:rPr lang="en-GB" dirty="0"/>
              <a:t> </a:t>
            </a:r>
            <a:r>
              <a:rPr lang="en-GB" dirty="0" err="1"/>
              <a:t>sa</a:t>
            </a:r>
            <a:r>
              <a:rPr lang="en-GB" dirty="0"/>
              <a:t> “</a:t>
            </a:r>
            <a:r>
              <a:rPr lang="en-GB" dirty="0" err="1"/>
              <a:t>zaseknúť</a:t>
            </a:r>
            <a:r>
              <a:rPr lang="en-GB" dirty="0"/>
              <a:t>” – </a:t>
            </a:r>
            <a:r>
              <a:rPr lang="en-GB" dirty="0" err="1"/>
              <a:t>pružnosť</a:t>
            </a:r>
            <a:r>
              <a:rPr lang="en-GB" dirty="0"/>
              <a:t> </a:t>
            </a:r>
            <a:r>
              <a:rPr lang="en-GB" dirty="0" err="1"/>
              <a:t>ruky</a:t>
            </a:r>
            <a:endParaRPr lang="en-GB" dirty="0"/>
          </a:p>
          <a:p>
            <a:pPr lvl="1"/>
            <a:r>
              <a:rPr lang="en-GB" dirty="0"/>
              <a:t>“</a:t>
            </a:r>
            <a:r>
              <a:rPr lang="en-GB" dirty="0" err="1"/>
              <a:t>Zaseknutie</a:t>
            </a:r>
            <a:r>
              <a:rPr lang="en-GB" dirty="0"/>
              <a:t>” (</a:t>
            </a:r>
            <a:r>
              <a:rPr lang="en-GB" dirty="0" err="1"/>
              <a:t>otočenie</a:t>
            </a:r>
            <a:r>
              <a:rPr lang="en-GB" dirty="0"/>
              <a:t>) </a:t>
            </a:r>
            <a:r>
              <a:rPr lang="en-GB" dirty="0" err="1"/>
              <a:t>kriedy</a:t>
            </a:r>
            <a:r>
              <a:rPr lang="en-GB" dirty="0"/>
              <a:t> </a:t>
            </a:r>
            <a:r>
              <a:rPr lang="en-GB" dirty="0" err="1"/>
              <a:t>odtlačí</a:t>
            </a:r>
            <a:r>
              <a:rPr lang="en-GB" dirty="0"/>
              <a:t> </a:t>
            </a:r>
            <a:r>
              <a:rPr lang="en-GB" dirty="0" err="1"/>
              <a:t>ruku</a:t>
            </a:r>
            <a:r>
              <a:rPr lang="en-GB" dirty="0"/>
              <a:t> od </a:t>
            </a:r>
            <a:r>
              <a:rPr lang="en-GB" dirty="0" err="1"/>
              <a:t>tabule</a:t>
            </a:r>
            <a:r>
              <a:rPr lang="en-GB" dirty="0"/>
              <a:t> (</a:t>
            </a:r>
            <a:r>
              <a:rPr lang="en-GB" dirty="0" err="1"/>
              <a:t>pružnosť</a:t>
            </a:r>
            <a:r>
              <a:rPr lang="en-GB" dirty="0"/>
              <a:t> </a:t>
            </a:r>
            <a:r>
              <a:rPr lang="en-GB" dirty="0" err="1"/>
              <a:t>ruky</a:t>
            </a:r>
            <a:r>
              <a:rPr lang="en-GB" dirty="0"/>
              <a:t>)</a:t>
            </a:r>
          </a:p>
          <a:p>
            <a:pPr lvl="1"/>
            <a:r>
              <a:rPr lang="en-GB" dirty="0" err="1"/>
              <a:t>Celkový</a:t>
            </a:r>
            <a:r>
              <a:rPr lang="en-GB" dirty="0"/>
              <a:t> </a:t>
            </a:r>
            <a:r>
              <a:rPr lang="en-GB" dirty="0" err="1"/>
              <a:t>prítlak</a:t>
            </a:r>
            <a:r>
              <a:rPr lang="en-GB" dirty="0"/>
              <a:t> </a:t>
            </a:r>
            <a:r>
              <a:rPr lang="en-GB" dirty="0" err="1"/>
              <a:t>ruky</a:t>
            </a:r>
            <a:r>
              <a:rPr lang="en-GB" dirty="0"/>
              <a:t> </a:t>
            </a:r>
            <a:r>
              <a:rPr lang="en-GB" dirty="0" err="1"/>
              <a:t>opäť</a:t>
            </a:r>
            <a:r>
              <a:rPr lang="en-GB" dirty="0"/>
              <a:t> </a:t>
            </a:r>
            <a:r>
              <a:rPr lang="en-GB" dirty="0" err="1"/>
              <a:t>pritlačí</a:t>
            </a:r>
            <a:r>
              <a:rPr lang="en-GB" dirty="0"/>
              <a:t> </a:t>
            </a:r>
            <a:r>
              <a:rPr lang="en-GB" dirty="0" err="1"/>
              <a:t>kriedu</a:t>
            </a:r>
            <a:r>
              <a:rPr lang="en-GB" dirty="0"/>
              <a:t> </a:t>
            </a:r>
            <a:r>
              <a:rPr lang="en-GB" dirty="0" err="1"/>
              <a:t>na</a:t>
            </a:r>
            <a:r>
              <a:rPr lang="en-GB" dirty="0"/>
              <a:t> </a:t>
            </a:r>
            <a:r>
              <a:rPr lang="en-GB" dirty="0" err="1"/>
              <a:t>tabuľu</a:t>
            </a:r>
            <a:endParaRPr lang="en-GB" dirty="0"/>
          </a:p>
          <a:p>
            <a:pPr lvl="1"/>
            <a:endParaRPr lang="en-GB" dirty="0"/>
          </a:p>
          <a:p>
            <a:r>
              <a:rPr lang="en-GB" dirty="0" err="1"/>
              <a:t>Ako</a:t>
            </a:r>
            <a:r>
              <a:rPr lang="en-GB" dirty="0"/>
              <a:t> to </a:t>
            </a:r>
            <a:r>
              <a:rPr lang="en-GB" dirty="0" err="1"/>
              <a:t>namodelovať</a:t>
            </a:r>
            <a:r>
              <a:rPr lang="en-GB" dirty="0"/>
              <a:t>?</a:t>
            </a:r>
          </a:p>
          <a:p>
            <a:pPr lvl="1"/>
            <a:r>
              <a:rPr lang="en-GB" dirty="0" err="1"/>
              <a:t>Pružnosť</a:t>
            </a:r>
            <a:r>
              <a:rPr lang="en-GB" dirty="0"/>
              <a:t> </a:t>
            </a:r>
            <a:r>
              <a:rPr lang="en-GB" dirty="0" err="1"/>
              <a:t>ruky</a:t>
            </a:r>
            <a:r>
              <a:rPr lang="en-GB" dirty="0"/>
              <a:t> v </a:t>
            </a:r>
            <a:r>
              <a:rPr lang="en-GB" dirty="0" err="1"/>
              <a:t>dvoch</a:t>
            </a:r>
            <a:r>
              <a:rPr lang="en-GB" dirty="0"/>
              <a:t> </a:t>
            </a:r>
            <a:r>
              <a:rPr lang="en-GB" dirty="0" err="1"/>
              <a:t>smeroch</a:t>
            </a:r>
            <a:r>
              <a:rPr lang="en-GB" dirty="0"/>
              <a:t> – </a:t>
            </a:r>
            <a:r>
              <a:rPr lang="en-GB" dirty="0" err="1"/>
              <a:t>dve</a:t>
            </a:r>
            <a:r>
              <a:rPr lang="en-GB" dirty="0"/>
              <a:t> </a:t>
            </a:r>
            <a:r>
              <a:rPr lang="en-GB" dirty="0" err="1"/>
              <a:t>pružiny</a:t>
            </a:r>
            <a:endParaRPr lang="en-GB" dirty="0"/>
          </a:p>
          <a:p>
            <a:pPr lvl="1"/>
            <a:r>
              <a:rPr lang="en-GB" dirty="0" err="1"/>
              <a:t>Koeficient</a:t>
            </a:r>
            <a:r>
              <a:rPr lang="en-GB" dirty="0"/>
              <a:t> </a:t>
            </a:r>
            <a:r>
              <a:rPr lang="en-GB" dirty="0" err="1"/>
              <a:t>trenia</a:t>
            </a:r>
            <a:r>
              <a:rPr lang="en-GB" dirty="0"/>
              <a:t>, </a:t>
            </a:r>
            <a:r>
              <a:rPr lang="en-GB" dirty="0" err="1"/>
              <a:t>trecia</a:t>
            </a:r>
            <a:r>
              <a:rPr lang="en-GB" dirty="0"/>
              <a:t> </a:t>
            </a:r>
            <a:r>
              <a:rPr lang="en-GB" dirty="0" err="1"/>
              <a:t>sila</a:t>
            </a:r>
            <a:r>
              <a:rPr lang="en-GB" dirty="0"/>
              <a:t> </a:t>
            </a:r>
            <a:r>
              <a:rPr lang="en-GB" dirty="0" err="1"/>
              <a:t>závisí</a:t>
            </a:r>
            <a:r>
              <a:rPr lang="en-GB" dirty="0"/>
              <a:t> od </a:t>
            </a:r>
            <a:r>
              <a:rPr lang="en-GB" dirty="0" err="1"/>
              <a:t>prítlačnej</a:t>
            </a:r>
            <a:r>
              <a:rPr lang="en-GB" dirty="0"/>
              <a:t> </a:t>
            </a:r>
            <a:r>
              <a:rPr lang="en-GB" dirty="0" err="1"/>
              <a:t>sily</a:t>
            </a:r>
            <a:endParaRPr lang="en-GB" dirty="0"/>
          </a:p>
          <a:p>
            <a:pPr lvl="1"/>
            <a:r>
              <a:rPr lang="en-GB" dirty="0"/>
              <a:t>Bola to </a:t>
            </a:r>
            <a:r>
              <a:rPr lang="en-GB" dirty="0" err="1"/>
              <a:t>úloha</a:t>
            </a:r>
            <a:r>
              <a:rPr lang="en-GB" dirty="0"/>
              <a:t> IPT, </a:t>
            </a:r>
            <a:r>
              <a:rPr lang="en-GB" dirty="0" err="1"/>
              <a:t>príklad</a:t>
            </a:r>
            <a:r>
              <a:rPr lang="en-GB" dirty="0"/>
              <a:t> </a:t>
            </a:r>
            <a:r>
              <a:rPr lang="en-GB" dirty="0" err="1"/>
              <a:t>jedného</a:t>
            </a:r>
            <a:r>
              <a:rPr lang="en-GB" dirty="0"/>
              <a:t> </a:t>
            </a:r>
            <a:r>
              <a:rPr lang="en-GB" dirty="0" err="1"/>
              <a:t>možného</a:t>
            </a:r>
            <a:r>
              <a:rPr lang="en-GB" dirty="0"/>
              <a:t> </a:t>
            </a:r>
            <a:r>
              <a:rPr lang="en-GB" dirty="0" err="1"/>
              <a:t>riešenia</a:t>
            </a:r>
            <a:r>
              <a:rPr lang="en-GB" dirty="0"/>
              <a:t>:</a:t>
            </a:r>
          </a:p>
          <a:p>
            <a:pPr lvl="1"/>
            <a:r>
              <a:rPr lang="en-GB" dirty="0">
                <a:hlinkClick r:id="rId6"/>
              </a:rPr>
              <a:t>https://ipt.science/media/model%20reports/2903.pdf</a:t>
            </a:r>
            <a:endParaRPr lang="en-GB" dirty="0"/>
          </a:p>
          <a:p>
            <a:pPr lvl="1"/>
            <a:endParaRPr lang="en-GB" dirty="0"/>
          </a:p>
          <a:p>
            <a:pPr lvl="1"/>
            <a:endParaRPr lang="en-GB" dirty="0"/>
          </a:p>
          <a:p>
            <a:pPr lvl="1"/>
            <a:endParaRPr lang="en-GB" dirty="0"/>
          </a:p>
          <a:p>
            <a:endParaRPr lang="en-GB" dirty="0"/>
          </a:p>
        </p:txBody>
      </p:sp>
    </p:spTree>
    <p:extLst>
      <p:ext uri="{BB962C8B-B14F-4D97-AF65-F5344CB8AC3E}">
        <p14:creationId xmlns:p14="http://schemas.microsoft.com/office/powerpoint/2010/main" val="14485013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9FC64-0CA6-4FA9-8AE5-C0040D5ED546}"/>
              </a:ext>
            </a:extLst>
          </p:cNvPr>
          <p:cNvSpPr>
            <a:spLocks noGrp="1"/>
          </p:cNvSpPr>
          <p:nvPr>
            <p:ph type="title"/>
          </p:nvPr>
        </p:nvSpPr>
        <p:spPr/>
        <p:txBody>
          <a:bodyPr/>
          <a:lstStyle/>
          <a:p>
            <a:r>
              <a:rPr lang="sk-SK" sz="3200" b="1" dirty="0"/>
              <a:t>12. Bodkovaná čiara</a:t>
            </a:r>
            <a:endParaRPr lang="en-GB" dirty="0"/>
          </a:p>
        </p:txBody>
      </p:sp>
      <p:sp>
        <p:nvSpPr>
          <p:cNvPr id="3" name="Content Placeholder 2">
            <a:extLst>
              <a:ext uri="{FF2B5EF4-FFF2-40B4-BE49-F238E27FC236}">
                <a16:creationId xmlns:a16="http://schemas.microsoft.com/office/drawing/2014/main" id="{4467F7FA-155E-4DC8-93BC-4ADFCF6E1C54}"/>
              </a:ext>
            </a:extLst>
          </p:cNvPr>
          <p:cNvSpPr>
            <a:spLocks noGrp="1"/>
          </p:cNvSpPr>
          <p:nvPr>
            <p:ph idx="1"/>
          </p:nvPr>
        </p:nvSpPr>
        <p:spPr>
          <a:xfrm>
            <a:off x="628650" y="1825625"/>
            <a:ext cx="7886700" cy="2758816"/>
          </a:xfrm>
        </p:spPr>
        <p:txBody>
          <a:bodyPr/>
          <a:lstStyle/>
          <a:p>
            <a:r>
              <a:rPr lang="en-GB" dirty="0" err="1"/>
              <a:t>Čo</a:t>
            </a:r>
            <a:r>
              <a:rPr lang="en-GB" dirty="0"/>
              <a:t> s </a:t>
            </a:r>
            <a:r>
              <a:rPr lang="en-GB" dirty="0" err="1"/>
              <a:t>úlohou</a:t>
            </a:r>
            <a:r>
              <a:rPr lang="en-GB" dirty="0"/>
              <a:t>?</a:t>
            </a:r>
          </a:p>
          <a:p>
            <a:pPr lvl="1"/>
            <a:r>
              <a:rPr lang="en-GB" dirty="0" err="1"/>
              <a:t>Naučiť</a:t>
            </a:r>
            <a:r>
              <a:rPr lang="en-GB" dirty="0"/>
              <a:t> </a:t>
            </a:r>
            <a:r>
              <a:rPr lang="en-GB" dirty="0" err="1"/>
              <a:t>sa</a:t>
            </a:r>
            <a:r>
              <a:rPr lang="en-GB" dirty="0"/>
              <a:t> </a:t>
            </a:r>
            <a:r>
              <a:rPr lang="en-GB" dirty="0" err="1"/>
              <a:t>kresliť</a:t>
            </a:r>
            <a:r>
              <a:rPr lang="en-GB" dirty="0"/>
              <a:t> </a:t>
            </a:r>
            <a:r>
              <a:rPr lang="en-GB" dirty="0" err="1"/>
              <a:t>bodkované</a:t>
            </a:r>
            <a:r>
              <a:rPr lang="en-GB" dirty="0"/>
              <a:t> </a:t>
            </a:r>
            <a:r>
              <a:rPr lang="en-GB" dirty="0" err="1"/>
              <a:t>čiary</a:t>
            </a:r>
            <a:r>
              <a:rPr lang="en-GB" dirty="0"/>
              <a:t> a </a:t>
            </a:r>
            <a:r>
              <a:rPr lang="en-GB" dirty="0" err="1"/>
              <a:t>zistiť</a:t>
            </a:r>
            <a:r>
              <a:rPr lang="en-GB" dirty="0"/>
              <a:t>, </a:t>
            </a:r>
            <a:r>
              <a:rPr lang="en-GB" dirty="0" err="1"/>
              <a:t>aké</a:t>
            </a:r>
            <a:r>
              <a:rPr lang="en-GB" dirty="0"/>
              <a:t> </a:t>
            </a:r>
            <a:r>
              <a:rPr lang="en-GB" dirty="0" err="1"/>
              <a:t>pohyby</a:t>
            </a:r>
            <a:r>
              <a:rPr lang="en-GB" dirty="0"/>
              <a:t> </a:t>
            </a:r>
            <a:r>
              <a:rPr lang="en-GB" dirty="0" err="1"/>
              <a:t>sa</a:t>
            </a:r>
            <a:r>
              <a:rPr lang="en-GB" dirty="0"/>
              <a:t> </a:t>
            </a:r>
            <a:r>
              <a:rPr lang="en-GB" dirty="0" err="1"/>
              <a:t>pri</a:t>
            </a:r>
            <a:r>
              <a:rPr lang="en-GB" dirty="0"/>
              <a:t> </a:t>
            </a:r>
            <a:r>
              <a:rPr lang="en-GB" dirty="0" err="1"/>
              <a:t>kreslení</a:t>
            </a:r>
            <a:r>
              <a:rPr lang="en-GB" dirty="0"/>
              <a:t> </a:t>
            </a:r>
            <a:r>
              <a:rPr lang="en-GB" dirty="0" err="1"/>
              <a:t>dejú</a:t>
            </a:r>
            <a:endParaRPr lang="en-GB" dirty="0"/>
          </a:p>
          <a:p>
            <a:pPr lvl="1"/>
            <a:r>
              <a:rPr lang="en-GB" dirty="0"/>
              <a:t>Na </a:t>
            </a:r>
            <a:r>
              <a:rPr lang="en-GB" dirty="0" err="1"/>
              <a:t>základe</a:t>
            </a:r>
            <a:r>
              <a:rPr lang="en-GB" dirty="0"/>
              <a:t> </a:t>
            </a:r>
            <a:r>
              <a:rPr lang="en-GB" dirty="0" err="1"/>
              <a:t>pozorovania</a:t>
            </a:r>
            <a:r>
              <a:rPr lang="en-GB" dirty="0"/>
              <a:t> </a:t>
            </a:r>
            <a:r>
              <a:rPr lang="en-GB" dirty="0" err="1"/>
              <a:t>urobiť</a:t>
            </a:r>
            <a:r>
              <a:rPr lang="en-GB" dirty="0"/>
              <a:t> </a:t>
            </a:r>
            <a:r>
              <a:rPr lang="en-GB" dirty="0" err="1"/>
              <a:t>mechanický</a:t>
            </a:r>
            <a:r>
              <a:rPr lang="en-GB" dirty="0"/>
              <a:t> model (</a:t>
            </a:r>
            <a:r>
              <a:rPr lang="en-GB" dirty="0" err="1"/>
              <a:t>stroj</a:t>
            </a:r>
            <a:r>
              <a:rPr lang="en-GB" dirty="0"/>
              <a:t>) </a:t>
            </a:r>
            <a:r>
              <a:rPr lang="en-GB" dirty="0" err="1"/>
              <a:t>na</a:t>
            </a:r>
            <a:r>
              <a:rPr lang="en-GB" dirty="0"/>
              <a:t> </a:t>
            </a:r>
            <a:r>
              <a:rPr lang="en-GB" dirty="0" err="1"/>
              <a:t>kreslenie</a:t>
            </a:r>
            <a:r>
              <a:rPr lang="en-GB" dirty="0"/>
              <a:t> </a:t>
            </a:r>
            <a:r>
              <a:rPr lang="en-GB" dirty="0" err="1"/>
              <a:t>bodkovaných</a:t>
            </a:r>
            <a:r>
              <a:rPr lang="en-GB" dirty="0"/>
              <a:t> </a:t>
            </a:r>
            <a:r>
              <a:rPr lang="en-GB" dirty="0" err="1"/>
              <a:t>čiar</a:t>
            </a:r>
            <a:r>
              <a:rPr lang="en-GB" dirty="0"/>
              <a:t>, v </a:t>
            </a:r>
            <a:r>
              <a:rPr lang="en-GB" dirty="0" err="1"/>
              <a:t>ktorom</a:t>
            </a:r>
            <a:r>
              <a:rPr lang="en-GB" dirty="0"/>
              <a:t> </a:t>
            </a:r>
            <a:r>
              <a:rPr lang="en-GB" dirty="0" err="1"/>
              <a:t>možno</a:t>
            </a:r>
            <a:r>
              <a:rPr lang="en-GB" dirty="0"/>
              <a:t> </a:t>
            </a:r>
            <a:r>
              <a:rPr lang="en-GB" dirty="0" err="1"/>
              <a:t>nastavovať</a:t>
            </a:r>
            <a:r>
              <a:rPr lang="en-GB" dirty="0"/>
              <a:t> </a:t>
            </a:r>
            <a:r>
              <a:rPr lang="en-GB" dirty="0" err="1"/>
              <a:t>parametre</a:t>
            </a:r>
            <a:endParaRPr lang="en-GB" dirty="0"/>
          </a:p>
          <a:p>
            <a:pPr lvl="1"/>
            <a:r>
              <a:rPr lang="en-GB" dirty="0" err="1"/>
              <a:t>Zmerať</a:t>
            </a:r>
            <a:r>
              <a:rPr lang="en-GB" dirty="0"/>
              <a:t> </a:t>
            </a:r>
            <a:r>
              <a:rPr lang="en-GB" dirty="0" err="1"/>
              <a:t>kľúčové</a:t>
            </a:r>
            <a:r>
              <a:rPr lang="en-GB" dirty="0"/>
              <a:t> </a:t>
            </a:r>
            <a:r>
              <a:rPr lang="en-GB" dirty="0" err="1"/>
              <a:t>parametre</a:t>
            </a:r>
            <a:r>
              <a:rPr lang="en-GB" dirty="0"/>
              <a:t> pre </a:t>
            </a:r>
            <a:r>
              <a:rPr lang="en-GB" dirty="0" err="1"/>
              <a:t>vznik</a:t>
            </a:r>
            <a:r>
              <a:rPr lang="en-GB" dirty="0"/>
              <a:t> </a:t>
            </a:r>
            <a:r>
              <a:rPr lang="en-GB" dirty="0" err="1"/>
              <a:t>javu</a:t>
            </a:r>
            <a:r>
              <a:rPr lang="en-GB" dirty="0"/>
              <a:t> (</a:t>
            </a:r>
            <a:r>
              <a:rPr lang="en-GB" dirty="0" err="1"/>
              <a:t>koeficient</a:t>
            </a:r>
            <a:r>
              <a:rPr lang="en-GB" dirty="0"/>
              <a:t> </a:t>
            </a:r>
            <a:r>
              <a:rPr lang="en-GB" dirty="0" err="1"/>
              <a:t>trenia</a:t>
            </a:r>
            <a:r>
              <a:rPr lang="en-GB" dirty="0"/>
              <a:t>, </a:t>
            </a:r>
            <a:r>
              <a:rPr lang="en-GB" dirty="0" err="1"/>
              <a:t>sila</a:t>
            </a:r>
            <a:r>
              <a:rPr lang="en-GB" dirty="0"/>
              <a:t> </a:t>
            </a:r>
            <a:r>
              <a:rPr lang="en-GB" dirty="0" err="1"/>
              <a:t>prítlaku</a:t>
            </a:r>
            <a:r>
              <a:rPr lang="en-GB" dirty="0"/>
              <a:t>, </a:t>
            </a:r>
            <a:r>
              <a:rPr lang="en-GB" dirty="0" err="1"/>
              <a:t>koeficienty</a:t>
            </a:r>
            <a:r>
              <a:rPr lang="en-GB" dirty="0"/>
              <a:t> </a:t>
            </a:r>
            <a:r>
              <a:rPr lang="en-GB" dirty="0" err="1"/>
              <a:t>pružnosti</a:t>
            </a:r>
            <a:r>
              <a:rPr lang="en-GB" dirty="0"/>
              <a:t>, …)</a:t>
            </a:r>
          </a:p>
          <a:p>
            <a:pPr lvl="1"/>
            <a:r>
              <a:rPr lang="en-GB" dirty="0" err="1"/>
              <a:t>Urobiť</a:t>
            </a:r>
            <a:r>
              <a:rPr lang="en-GB" dirty="0"/>
              <a:t> </a:t>
            </a:r>
            <a:r>
              <a:rPr lang="en-GB" dirty="0" err="1"/>
              <a:t>matematický</a:t>
            </a:r>
            <a:r>
              <a:rPr lang="en-GB" dirty="0"/>
              <a:t> model </a:t>
            </a:r>
            <a:r>
              <a:rPr lang="en-GB" dirty="0" err="1"/>
              <a:t>javu</a:t>
            </a:r>
            <a:r>
              <a:rPr lang="en-GB" dirty="0"/>
              <a:t> a </a:t>
            </a:r>
            <a:r>
              <a:rPr lang="en-GB" dirty="0" err="1"/>
              <a:t>porovnať</a:t>
            </a:r>
            <a:r>
              <a:rPr lang="en-GB" dirty="0"/>
              <a:t> </a:t>
            </a:r>
            <a:r>
              <a:rPr lang="en-GB" dirty="0" err="1"/>
              <a:t>pozorovanie</a:t>
            </a:r>
            <a:r>
              <a:rPr lang="en-GB" dirty="0"/>
              <a:t> s </a:t>
            </a:r>
            <a:r>
              <a:rPr lang="en-GB" dirty="0" err="1"/>
              <a:t>matematickým</a:t>
            </a:r>
            <a:r>
              <a:rPr lang="en-GB" dirty="0"/>
              <a:t> </a:t>
            </a:r>
            <a:r>
              <a:rPr lang="en-GB" dirty="0" err="1"/>
              <a:t>modelom</a:t>
            </a:r>
            <a:endParaRPr lang="en-GB" dirty="0"/>
          </a:p>
          <a:p>
            <a:pPr lvl="1"/>
            <a:r>
              <a:rPr lang="en-GB" dirty="0" err="1"/>
              <a:t>Vyskúšať</a:t>
            </a:r>
            <a:r>
              <a:rPr lang="en-GB" dirty="0"/>
              <a:t> </a:t>
            </a:r>
            <a:r>
              <a:rPr lang="en-GB" dirty="0" err="1"/>
              <a:t>iné</a:t>
            </a:r>
            <a:r>
              <a:rPr lang="en-GB" dirty="0"/>
              <a:t> </a:t>
            </a:r>
            <a:r>
              <a:rPr lang="en-GB" dirty="0" err="1"/>
              <a:t>písacie</a:t>
            </a:r>
            <a:r>
              <a:rPr lang="en-GB" dirty="0"/>
              <a:t> </a:t>
            </a:r>
            <a:r>
              <a:rPr lang="en-GB" dirty="0" err="1"/>
              <a:t>potreby</a:t>
            </a:r>
            <a:r>
              <a:rPr lang="en-GB" dirty="0"/>
              <a:t> a </a:t>
            </a:r>
            <a:r>
              <a:rPr lang="en-GB" dirty="0" err="1"/>
              <a:t>podkladové</a:t>
            </a:r>
            <a:r>
              <a:rPr lang="en-GB" dirty="0"/>
              <a:t> </a:t>
            </a:r>
            <a:r>
              <a:rPr lang="en-GB" dirty="0" err="1"/>
              <a:t>materiály</a:t>
            </a:r>
            <a:endParaRPr lang="en-GB" dirty="0"/>
          </a:p>
        </p:txBody>
      </p:sp>
      <p:pic>
        <p:nvPicPr>
          <p:cNvPr id="4" name="Picture 3">
            <a:extLst>
              <a:ext uri="{FF2B5EF4-FFF2-40B4-BE49-F238E27FC236}">
                <a16:creationId xmlns:a16="http://schemas.microsoft.com/office/drawing/2014/main" id="{9C2E6E2A-D122-4E6C-9BF4-4E2DBA4F9708}"/>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p:blipFill>
        <p:spPr>
          <a:xfrm>
            <a:off x="650216" y="4584441"/>
            <a:ext cx="7865134" cy="2062897"/>
          </a:xfrm>
          <a:prstGeom prst="rect">
            <a:avLst/>
          </a:prstGeom>
        </p:spPr>
      </p:pic>
    </p:spTree>
    <p:extLst>
      <p:ext uri="{BB962C8B-B14F-4D97-AF65-F5344CB8AC3E}">
        <p14:creationId xmlns:p14="http://schemas.microsoft.com/office/powerpoint/2010/main" val="2361802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32" name="Rectangle 21531">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a:xfrm>
            <a:off x="483798" y="525982"/>
            <a:ext cx="3212237" cy="1200361"/>
          </a:xfrm>
        </p:spPr>
        <p:txBody>
          <a:bodyPr anchor="b">
            <a:normAutofit/>
          </a:bodyPr>
          <a:lstStyle/>
          <a:p>
            <a:br>
              <a:rPr lang="en-GB" sz="3100" dirty="0"/>
            </a:br>
            <a:r>
              <a:rPr lang="sk-SK" sz="3100" b="1" dirty="0"/>
              <a:t>13. Vírové kyvadlo</a:t>
            </a:r>
            <a:endParaRPr lang="en-GB" sz="3100" dirty="0"/>
          </a:p>
        </p:txBody>
      </p:sp>
      <p:sp>
        <p:nvSpPr>
          <p:cNvPr id="21534" name="Rectangle 21533">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2399" y="1944913"/>
            <a:ext cx="30175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483799" y="2031101"/>
            <a:ext cx="3212238" cy="3511943"/>
          </a:xfrm>
        </p:spPr>
        <p:txBody>
          <a:bodyPr anchor="ctr">
            <a:normAutofit/>
          </a:bodyPr>
          <a:lstStyle/>
          <a:p>
            <a:r>
              <a:rPr lang="sk-SK" sz="2000" dirty="0"/>
              <a:t>Kyvadlo so zvislo orientovaným valcovým závažím visí nad prúdom tečúcej vody. Keď závažie čiastočne ponoríme, prúd môže spôsobiť, že kyvadlo bude kmitať kolmo na smer prúdenia vody. Vysvetlite tento jav a určte jeho závislosť od relevantných parametrov. </a:t>
            </a:r>
            <a:endParaRPr lang="en-GB" sz="2000" dirty="0"/>
          </a:p>
        </p:txBody>
      </p:sp>
      <p:sp>
        <p:nvSpPr>
          <p:cNvPr id="21536" name="Rectangle 21535">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61965" y="6072626"/>
            <a:ext cx="740664" cy="1155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38" name="Rectangle 21537">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36109" y="1694387"/>
            <a:ext cx="740664" cy="88751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40" name="Rectangle 21539">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2594" y="354959"/>
            <a:ext cx="4638730"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158D082-E587-4A12-94D8-840292A0B2FE}"/>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4571999" y="1055581"/>
            <a:ext cx="4221014" cy="1951040"/>
          </a:xfrm>
          <a:prstGeom prst="rect">
            <a:avLst/>
          </a:prstGeom>
          <a:noFill/>
        </p:spPr>
      </p:pic>
      <p:pic>
        <p:nvPicPr>
          <p:cNvPr id="5" name="Picture 4">
            <a:extLst>
              <a:ext uri="{FF2B5EF4-FFF2-40B4-BE49-F238E27FC236}">
                <a16:creationId xmlns:a16="http://schemas.microsoft.com/office/drawing/2014/main" id="{E49E95CC-BCFB-4AE2-9B1C-FA0C7DAE3C4F}"/>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4826443" y="3147488"/>
            <a:ext cx="3712126" cy="2939220"/>
          </a:xfrm>
          <a:prstGeom prst="rect">
            <a:avLst/>
          </a:prstGeom>
        </p:spPr>
      </p:pic>
    </p:spTree>
    <p:extLst>
      <p:ext uri="{BB962C8B-B14F-4D97-AF65-F5344CB8AC3E}">
        <p14:creationId xmlns:p14="http://schemas.microsoft.com/office/powerpoint/2010/main" val="16918793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9FC64-0CA6-4FA9-8AE5-C0040D5ED546}"/>
              </a:ext>
            </a:extLst>
          </p:cNvPr>
          <p:cNvSpPr>
            <a:spLocks noGrp="1"/>
          </p:cNvSpPr>
          <p:nvPr>
            <p:ph type="title"/>
          </p:nvPr>
        </p:nvSpPr>
        <p:spPr/>
        <p:txBody>
          <a:bodyPr/>
          <a:lstStyle/>
          <a:p>
            <a:r>
              <a:rPr lang="sk-SK" sz="3200" b="1" dirty="0"/>
              <a:t>13. Vírové kyvadlo</a:t>
            </a:r>
            <a:endParaRPr lang="en-GB" dirty="0"/>
          </a:p>
        </p:txBody>
      </p:sp>
      <p:sp>
        <p:nvSpPr>
          <p:cNvPr id="3" name="Content Placeholder 2">
            <a:extLst>
              <a:ext uri="{FF2B5EF4-FFF2-40B4-BE49-F238E27FC236}">
                <a16:creationId xmlns:a16="http://schemas.microsoft.com/office/drawing/2014/main" id="{4467F7FA-155E-4DC8-93BC-4ADFCF6E1C54}"/>
              </a:ext>
            </a:extLst>
          </p:cNvPr>
          <p:cNvSpPr>
            <a:spLocks noGrp="1"/>
          </p:cNvSpPr>
          <p:nvPr>
            <p:ph idx="1"/>
          </p:nvPr>
        </p:nvSpPr>
        <p:spPr>
          <a:xfrm>
            <a:off x="628650" y="1519593"/>
            <a:ext cx="7886700" cy="4973281"/>
          </a:xfrm>
        </p:spPr>
        <p:txBody>
          <a:bodyPr/>
          <a:lstStyle/>
          <a:p>
            <a:r>
              <a:rPr lang="en-GB" dirty="0" err="1"/>
              <a:t>Princíp</a:t>
            </a:r>
            <a:r>
              <a:rPr lang="en-GB" dirty="0"/>
              <a:t> </a:t>
            </a:r>
            <a:r>
              <a:rPr lang="en-GB" dirty="0" err="1"/>
              <a:t>javu</a:t>
            </a:r>
            <a:endParaRPr lang="en-GB" dirty="0"/>
          </a:p>
          <a:p>
            <a:pPr lvl="1"/>
            <a:r>
              <a:rPr lang="en-GB" dirty="0"/>
              <a:t>Okolo </a:t>
            </a:r>
            <a:r>
              <a:rPr lang="en-GB" dirty="0" err="1"/>
              <a:t>valca</a:t>
            </a:r>
            <a:r>
              <a:rPr lang="en-GB" dirty="0"/>
              <a:t> </a:t>
            </a:r>
            <a:r>
              <a:rPr lang="en-GB" dirty="0" err="1"/>
              <a:t>sa</a:t>
            </a:r>
            <a:r>
              <a:rPr lang="en-GB" dirty="0"/>
              <a:t> </a:t>
            </a:r>
            <a:r>
              <a:rPr lang="en-GB" dirty="0" err="1"/>
              <a:t>tvoria</a:t>
            </a:r>
            <a:r>
              <a:rPr lang="en-GB" dirty="0"/>
              <a:t> </a:t>
            </a:r>
            <a:r>
              <a:rPr lang="en-GB" dirty="0" err="1"/>
              <a:t>víry</a:t>
            </a:r>
            <a:endParaRPr lang="en-GB" dirty="0"/>
          </a:p>
          <a:p>
            <a:pPr lvl="1"/>
            <a:r>
              <a:rPr lang="en-GB" dirty="0" err="1"/>
              <a:t>Víry</a:t>
            </a:r>
            <a:r>
              <a:rPr lang="en-GB" dirty="0"/>
              <a:t> </a:t>
            </a:r>
            <a:r>
              <a:rPr lang="en-GB" dirty="0" err="1"/>
              <a:t>odkláňajú</a:t>
            </a:r>
            <a:r>
              <a:rPr lang="en-GB" dirty="0"/>
              <a:t> </a:t>
            </a:r>
            <a:r>
              <a:rPr lang="en-GB" dirty="0" err="1"/>
              <a:t>tok</a:t>
            </a:r>
            <a:r>
              <a:rPr lang="en-GB" dirty="0"/>
              <a:t> </a:t>
            </a:r>
            <a:r>
              <a:rPr lang="en-GB" dirty="0" err="1"/>
              <a:t>vody</a:t>
            </a:r>
            <a:r>
              <a:rPr lang="en-GB" dirty="0"/>
              <a:t> </a:t>
            </a:r>
            <a:r>
              <a:rPr lang="en-GB" dirty="0" err="1"/>
              <a:t>periodicky</a:t>
            </a:r>
            <a:r>
              <a:rPr lang="en-GB" dirty="0"/>
              <a:t> </a:t>
            </a:r>
            <a:r>
              <a:rPr lang="en-GB" dirty="0" err="1"/>
              <a:t>na</a:t>
            </a:r>
            <a:r>
              <a:rPr lang="en-GB" dirty="0"/>
              <a:t> </a:t>
            </a:r>
            <a:r>
              <a:rPr lang="en-GB" dirty="0" err="1"/>
              <a:t>jednu</a:t>
            </a:r>
            <a:r>
              <a:rPr lang="en-GB" dirty="0"/>
              <a:t> a </a:t>
            </a:r>
            <a:r>
              <a:rPr lang="en-GB" dirty="0" err="1"/>
              <a:t>druhú</a:t>
            </a:r>
            <a:r>
              <a:rPr lang="en-GB" dirty="0"/>
              <a:t> </a:t>
            </a:r>
            <a:r>
              <a:rPr lang="en-GB" dirty="0" err="1"/>
              <a:t>stranu</a:t>
            </a:r>
            <a:endParaRPr lang="en-GB" dirty="0"/>
          </a:p>
          <a:p>
            <a:pPr lvl="1"/>
            <a:r>
              <a:rPr lang="en-GB" dirty="0" err="1"/>
              <a:t>Reakcia</a:t>
            </a:r>
            <a:r>
              <a:rPr lang="en-GB" dirty="0"/>
              <a:t> – </a:t>
            </a:r>
            <a:r>
              <a:rPr lang="en-GB" dirty="0" err="1"/>
              <a:t>kyvadlo</a:t>
            </a:r>
            <a:r>
              <a:rPr lang="en-GB" dirty="0"/>
              <a:t> je </a:t>
            </a:r>
            <a:r>
              <a:rPr lang="en-GB" dirty="0" err="1"/>
              <a:t>postrčené</a:t>
            </a:r>
            <a:r>
              <a:rPr lang="en-GB" dirty="0"/>
              <a:t> </a:t>
            </a:r>
            <a:r>
              <a:rPr lang="en-GB" dirty="0" err="1"/>
              <a:t>opačným</a:t>
            </a:r>
            <a:r>
              <a:rPr lang="en-GB" dirty="0"/>
              <a:t> </a:t>
            </a:r>
            <a:r>
              <a:rPr lang="en-GB" dirty="0" err="1"/>
              <a:t>smerom</a:t>
            </a:r>
            <a:r>
              <a:rPr lang="en-GB" dirty="0"/>
              <a:t> a </a:t>
            </a:r>
            <a:r>
              <a:rPr lang="en-GB" dirty="0" err="1"/>
              <a:t>podporuje</a:t>
            </a:r>
            <a:r>
              <a:rPr lang="en-GB" dirty="0"/>
              <a:t> </a:t>
            </a:r>
            <a:r>
              <a:rPr lang="en-GB" dirty="0" err="1"/>
              <a:t>jeho</a:t>
            </a:r>
            <a:r>
              <a:rPr lang="en-GB" dirty="0"/>
              <a:t> </a:t>
            </a:r>
            <a:r>
              <a:rPr lang="en-GB" dirty="0" err="1"/>
              <a:t>kývanie</a:t>
            </a:r>
            <a:endParaRPr lang="en-GB" dirty="0"/>
          </a:p>
          <a:p>
            <a:r>
              <a:rPr lang="en-GB" dirty="0" err="1"/>
              <a:t>Frekvencia</a:t>
            </a:r>
            <a:r>
              <a:rPr lang="en-GB" dirty="0"/>
              <a:t> </a:t>
            </a:r>
            <a:r>
              <a:rPr lang="en-GB" dirty="0" err="1"/>
              <a:t>tvorby</a:t>
            </a:r>
            <a:r>
              <a:rPr lang="en-GB" dirty="0"/>
              <a:t> </a:t>
            </a:r>
            <a:r>
              <a:rPr lang="en-GB" dirty="0" err="1"/>
              <a:t>vírov</a:t>
            </a:r>
            <a:endParaRPr lang="en-GB" dirty="0"/>
          </a:p>
          <a:p>
            <a:pPr lvl="1"/>
            <a:r>
              <a:rPr lang="en-GB" dirty="0" err="1"/>
              <a:t>Riešil</a:t>
            </a:r>
            <a:r>
              <a:rPr lang="en-GB" dirty="0"/>
              <a:t> </a:t>
            </a:r>
            <a:r>
              <a:rPr lang="en-GB" dirty="0" err="1"/>
              <a:t>Strouhal</a:t>
            </a:r>
            <a:r>
              <a:rPr lang="en-GB" dirty="0"/>
              <a:t> v 19. </a:t>
            </a:r>
            <a:r>
              <a:rPr lang="en-GB" dirty="0" err="1"/>
              <a:t>storočí</a:t>
            </a:r>
            <a:r>
              <a:rPr lang="en-GB" dirty="0"/>
              <a:t> (</a:t>
            </a:r>
            <a:r>
              <a:rPr lang="en-GB" dirty="0" err="1"/>
              <a:t>hľadaj</a:t>
            </a:r>
            <a:r>
              <a:rPr lang="en-GB" dirty="0"/>
              <a:t> </a:t>
            </a:r>
            <a:r>
              <a:rPr lang="en-GB" dirty="0" err="1"/>
              <a:t>Strouhalovo</a:t>
            </a:r>
            <a:r>
              <a:rPr lang="en-GB" dirty="0"/>
              <a:t> </a:t>
            </a:r>
            <a:r>
              <a:rPr lang="en-GB" dirty="0" err="1"/>
              <a:t>číslo</a:t>
            </a:r>
            <a:r>
              <a:rPr lang="en-GB" dirty="0"/>
              <a:t>)</a:t>
            </a:r>
          </a:p>
          <a:p>
            <a:pPr lvl="1"/>
            <a:endParaRPr lang="en-GB" dirty="0"/>
          </a:p>
          <a:p>
            <a:pPr lvl="1"/>
            <a:endParaRPr lang="en-GB" dirty="0"/>
          </a:p>
          <a:p>
            <a:pPr lvl="1"/>
            <a:endParaRPr lang="en-GB" dirty="0"/>
          </a:p>
          <a:p>
            <a:pPr marL="342900" lvl="1" indent="0">
              <a:buNone/>
            </a:pPr>
            <a:r>
              <a:rPr lang="en-GB" i="1" dirty="0"/>
              <a:t>v</a:t>
            </a:r>
            <a:r>
              <a:rPr lang="en-GB" dirty="0"/>
              <a:t> = </a:t>
            </a:r>
            <a:r>
              <a:rPr lang="en-GB" dirty="0" err="1"/>
              <a:t>rýchlosť</a:t>
            </a:r>
            <a:r>
              <a:rPr lang="en-GB" dirty="0"/>
              <a:t> </a:t>
            </a:r>
            <a:r>
              <a:rPr lang="en-GB" dirty="0" err="1"/>
              <a:t>prúdu</a:t>
            </a:r>
            <a:r>
              <a:rPr lang="en-GB" dirty="0"/>
              <a:t> </a:t>
            </a:r>
            <a:r>
              <a:rPr lang="en-GB" dirty="0" err="1"/>
              <a:t>vody</a:t>
            </a:r>
            <a:endParaRPr lang="en-GB" dirty="0"/>
          </a:p>
          <a:p>
            <a:pPr marL="342900" lvl="1" indent="0">
              <a:buNone/>
            </a:pPr>
            <a:r>
              <a:rPr lang="en-GB" i="1" dirty="0"/>
              <a:t>d</a:t>
            </a:r>
            <a:r>
              <a:rPr lang="en-GB" dirty="0"/>
              <a:t> = </a:t>
            </a:r>
            <a:r>
              <a:rPr lang="en-GB" dirty="0" err="1"/>
              <a:t>priemer</a:t>
            </a:r>
            <a:r>
              <a:rPr lang="en-GB" dirty="0"/>
              <a:t> </a:t>
            </a:r>
            <a:r>
              <a:rPr lang="en-GB" dirty="0" err="1"/>
              <a:t>valca</a:t>
            </a:r>
            <a:endParaRPr lang="en-GB" dirty="0"/>
          </a:p>
          <a:p>
            <a:r>
              <a:rPr lang="en-GB" dirty="0" err="1"/>
              <a:t>Frekvencia</a:t>
            </a:r>
            <a:r>
              <a:rPr lang="en-GB" dirty="0"/>
              <a:t> </a:t>
            </a:r>
            <a:r>
              <a:rPr lang="en-GB" dirty="0" err="1"/>
              <a:t>kyvadla</a:t>
            </a:r>
            <a:endParaRPr lang="en-GB" dirty="0"/>
          </a:p>
          <a:p>
            <a:pPr lvl="1"/>
            <a:r>
              <a:rPr lang="en-GB" dirty="0"/>
              <a:t>Ak </a:t>
            </a:r>
            <a:r>
              <a:rPr lang="en-GB" dirty="0" err="1"/>
              <a:t>sa</a:t>
            </a:r>
            <a:r>
              <a:rPr lang="en-GB" dirty="0"/>
              <a:t> </a:t>
            </a:r>
            <a:r>
              <a:rPr lang="en-GB" dirty="0" err="1"/>
              <a:t>zladí</a:t>
            </a:r>
            <a:r>
              <a:rPr lang="en-GB" dirty="0"/>
              <a:t> s </a:t>
            </a:r>
            <a:r>
              <a:rPr lang="en-GB" dirty="0" err="1"/>
              <a:t>frekvenciou</a:t>
            </a:r>
            <a:r>
              <a:rPr lang="en-GB" dirty="0"/>
              <a:t> </a:t>
            </a:r>
            <a:r>
              <a:rPr lang="en-GB" dirty="0" err="1"/>
              <a:t>tvorby</a:t>
            </a:r>
            <a:r>
              <a:rPr lang="en-GB" dirty="0"/>
              <a:t> </a:t>
            </a:r>
            <a:r>
              <a:rPr lang="en-GB" dirty="0" err="1"/>
              <a:t>vírov</a:t>
            </a:r>
            <a:r>
              <a:rPr lang="en-GB" dirty="0"/>
              <a:t>,</a:t>
            </a:r>
            <a:br>
              <a:rPr lang="en-GB" dirty="0"/>
            </a:br>
            <a:r>
              <a:rPr lang="en-GB" dirty="0" err="1"/>
              <a:t>dochádza</a:t>
            </a:r>
            <a:r>
              <a:rPr lang="en-GB" dirty="0"/>
              <a:t> k </a:t>
            </a:r>
            <a:r>
              <a:rPr lang="en-GB" dirty="0" err="1"/>
              <a:t>rezonančnému</a:t>
            </a:r>
            <a:r>
              <a:rPr lang="en-GB" dirty="0"/>
              <a:t> </a:t>
            </a:r>
            <a:r>
              <a:rPr lang="en-GB" dirty="0" err="1"/>
              <a:t>zväčšeniu</a:t>
            </a:r>
            <a:br>
              <a:rPr lang="en-GB" dirty="0"/>
            </a:br>
            <a:r>
              <a:rPr lang="en-GB" dirty="0" err="1"/>
              <a:t>veľkosti</a:t>
            </a:r>
            <a:r>
              <a:rPr lang="en-GB" dirty="0"/>
              <a:t> </a:t>
            </a:r>
            <a:r>
              <a:rPr lang="en-GB" dirty="0" err="1"/>
              <a:t>kmitov</a:t>
            </a:r>
            <a:br>
              <a:rPr lang="en-GB" dirty="0"/>
            </a:br>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p:txBody>
      </p:sp>
      <p:pic>
        <p:nvPicPr>
          <p:cNvPr id="5" name="Picture 4">
            <a:hlinkClick r:id="rId2" action="ppaction://hlinkfile"/>
            <a:extLst>
              <a:ext uri="{FF2B5EF4-FFF2-40B4-BE49-F238E27FC236}">
                <a16:creationId xmlns:a16="http://schemas.microsoft.com/office/drawing/2014/main" id="{4A56AD24-5DAC-4469-A6B7-518ECA233649}"/>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5039260" y="3663820"/>
            <a:ext cx="3712126" cy="2939220"/>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E4C87DF-3D1E-459D-A3C1-545A2A09D88E}"/>
                  </a:ext>
                </a:extLst>
              </p:cNvPr>
              <p:cNvSpPr txBox="1"/>
              <p:nvPr/>
            </p:nvSpPr>
            <p:spPr>
              <a:xfrm>
                <a:off x="2248677" y="3663820"/>
                <a:ext cx="794705" cy="5204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𝑓</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5</m:t>
                          </m:r>
                        </m:den>
                      </m:f>
                      <m:f>
                        <m:fPr>
                          <m:ctrlPr>
                            <a:rPr lang="en-GB" b="0" i="1" smtClean="0">
                              <a:latin typeface="Cambria Math" panose="02040503050406030204" pitchFamily="18" charset="0"/>
                            </a:rPr>
                          </m:ctrlPr>
                        </m:fPr>
                        <m:num>
                          <m:r>
                            <a:rPr lang="en-GB" b="0" i="1" smtClean="0">
                              <a:latin typeface="Cambria Math" panose="02040503050406030204" pitchFamily="18" charset="0"/>
                            </a:rPr>
                            <m:t>𝑣</m:t>
                          </m:r>
                        </m:num>
                        <m:den>
                          <m:r>
                            <a:rPr lang="en-GB" b="0" i="1" smtClean="0">
                              <a:latin typeface="Cambria Math" panose="02040503050406030204" pitchFamily="18" charset="0"/>
                            </a:rPr>
                            <m:t>𝑑</m:t>
                          </m:r>
                        </m:den>
                      </m:f>
                    </m:oMath>
                  </m:oMathPara>
                </a14:m>
                <a:endParaRPr lang="en-GB" dirty="0"/>
              </a:p>
            </p:txBody>
          </p:sp>
        </mc:Choice>
        <mc:Fallback xmlns="">
          <p:sp>
            <p:nvSpPr>
              <p:cNvPr id="6" name="TextBox 5">
                <a:extLst>
                  <a:ext uri="{FF2B5EF4-FFF2-40B4-BE49-F238E27FC236}">
                    <a16:creationId xmlns:a16="http://schemas.microsoft.com/office/drawing/2014/main" id="{CE4C87DF-3D1E-459D-A3C1-545A2A09D88E}"/>
                  </a:ext>
                </a:extLst>
              </p:cNvPr>
              <p:cNvSpPr txBox="1">
                <a:spLocks noRot="1" noChangeAspect="1" noMove="1" noResize="1" noEditPoints="1" noAdjustHandles="1" noChangeArrowheads="1" noChangeShapeType="1" noTextEdit="1"/>
              </p:cNvSpPr>
              <p:nvPr/>
            </p:nvSpPr>
            <p:spPr>
              <a:xfrm>
                <a:off x="2248677" y="3663820"/>
                <a:ext cx="794705" cy="520463"/>
              </a:xfrm>
              <a:prstGeom prst="rect">
                <a:avLst/>
              </a:prstGeom>
              <a:blipFill>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3454915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9FC64-0CA6-4FA9-8AE5-C0040D5ED546}"/>
              </a:ext>
            </a:extLst>
          </p:cNvPr>
          <p:cNvSpPr>
            <a:spLocks noGrp="1"/>
          </p:cNvSpPr>
          <p:nvPr>
            <p:ph type="title"/>
          </p:nvPr>
        </p:nvSpPr>
        <p:spPr/>
        <p:txBody>
          <a:bodyPr/>
          <a:lstStyle/>
          <a:p>
            <a:r>
              <a:rPr lang="sk-SK" sz="3200" b="1" dirty="0"/>
              <a:t>13. Vírové kyvadlo</a:t>
            </a:r>
            <a:endParaRPr lang="en-GB" dirty="0"/>
          </a:p>
        </p:txBody>
      </p:sp>
      <p:sp>
        <p:nvSpPr>
          <p:cNvPr id="3" name="Content Placeholder 2">
            <a:extLst>
              <a:ext uri="{FF2B5EF4-FFF2-40B4-BE49-F238E27FC236}">
                <a16:creationId xmlns:a16="http://schemas.microsoft.com/office/drawing/2014/main" id="{4467F7FA-155E-4DC8-93BC-4ADFCF6E1C54}"/>
              </a:ext>
            </a:extLst>
          </p:cNvPr>
          <p:cNvSpPr>
            <a:spLocks noGrp="1"/>
          </p:cNvSpPr>
          <p:nvPr>
            <p:ph idx="1"/>
          </p:nvPr>
        </p:nvSpPr>
        <p:spPr>
          <a:xfrm>
            <a:off x="628650" y="1449356"/>
            <a:ext cx="7886700" cy="5408644"/>
          </a:xfrm>
        </p:spPr>
        <p:txBody>
          <a:bodyPr>
            <a:normAutofit/>
          </a:bodyPr>
          <a:lstStyle/>
          <a:p>
            <a:r>
              <a:rPr lang="en-GB" dirty="0" err="1"/>
              <a:t>Demonštračné</a:t>
            </a:r>
            <a:r>
              <a:rPr lang="en-GB" dirty="0"/>
              <a:t> </a:t>
            </a:r>
            <a:r>
              <a:rPr lang="en-GB" dirty="0" err="1"/>
              <a:t>videá</a:t>
            </a:r>
            <a:r>
              <a:rPr lang="en-GB" dirty="0"/>
              <a:t>:</a:t>
            </a:r>
          </a:p>
          <a:p>
            <a:pPr lvl="1"/>
            <a:r>
              <a:rPr lang="en-GB" dirty="0">
                <a:hlinkClick r:id="rId2"/>
              </a:rPr>
              <a:t>https://www.youtube.com/watch?v=_Hbbkd2d3H8</a:t>
            </a:r>
            <a:endParaRPr lang="en-GB" dirty="0"/>
          </a:p>
          <a:p>
            <a:pPr lvl="1"/>
            <a:r>
              <a:rPr lang="en-GB" dirty="0">
                <a:hlinkClick r:id="rId3"/>
              </a:rPr>
              <a:t>https://www.youtube.com/watch?v=UHFJPmtKqGo&amp;pp=ygUZdm9ydGV4LWluZHVjZWQgdmlicmF0aW9ucw%3D%3D</a:t>
            </a:r>
            <a:r>
              <a:rPr lang="en-GB" dirty="0"/>
              <a:t>  </a:t>
            </a:r>
          </a:p>
          <a:p>
            <a:r>
              <a:rPr lang="en-GB" dirty="0" err="1"/>
              <a:t>Základné</a:t>
            </a:r>
            <a:r>
              <a:rPr lang="en-GB" dirty="0"/>
              <a:t> </a:t>
            </a:r>
            <a:r>
              <a:rPr lang="en-GB" dirty="0" err="1"/>
              <a:t>vysvetlenie</a:t>
            </a:r>
            <a:r>
              <a:rPr lang="en-GB" dirty="0"/>
              <a:t> a </a:t>
            </a:r>
            <a:r>
              <a:rPr lang="en-GB" dirty="0" err="1"/>
              <a:t>odkazy</a:t>
            </a:r>
            <a:r>
              <a:rPr lang="en-GB" dirty="0"/>
              <a:t> </a:t>
            </a:r>
            <a:r>
              <a:rPr lang="en-GB" dirty="0" err="1"/>
              <a:t>na</a:t>
            </a:r>
            <a:r>
              <a:rPr lang="en-GB" dirty="0"/>
              <a:t> </a:t>
            </a:r>
            <a:r>
              <a:rPr lang="en-GB" dirty="0" err="1"/>
              <a:t>literatúru</a:t>
            </a:r>
            <a:r>
              <a:rPr lang="en-GB" dirty="0"/>
              <a:t>:</a:t>
            </a:r>
          </a:p>
          <a:p>
            <a:pPr lvl="1"/>
            <a:r>
              <a:rPr lang="en-GB" dirty="0">
                <a:hlinkClick r:id="rId4"/>
              </a:rPr>
              <a:t>https://sciencedemonstrations.fas.harvard.edu/presentations/vortex-shedding</a:t>
            </a:r>
            <a:r>
              <a:rPr lang="en-GB" dirty="0"/>
              <a:t> </a:t>
            </a:r>
          </a:p>
          <a:p>
            <a:r>
              <a:rPr lang="en-GB" dirty="0" err="1"/>
              <a:t>Čo</a:t>
            </a:r>
            <a:r>
              <a:rPr lang="en-GB" dirty="0"/>
              <a:t> s </a:t>
            </a:r>
            <a:r>
              <a:rPr lang="en-GB" dirty="0" err="1"/>
              <a:t>úlohou</a:t>
            </a:r>
            <a:r>
              <a:rPr lang="en-GB" dirty="0"/>
              <a:t>?</a:t>
            </a:r>
          </a:p>
          <a:p>
            <a:pPr lvl="1"/>
            <a:r>
              <a:rPr lang="en-GB" dirty="0" err="1"/>
              <a:t>Postaviť</a:t>
            </a:r>
            <a:r>
              <a:rPr lang="en-GB" dirty="0"/>
              <a:t> </a:t>
            </a:r>
            <a:r>
              <a:rPr lang="en-GB" dirty="0" err="1"/>
              <a:t>kanál</a:t>
            </a:r>
            <a:r>
              <a:rPr lang="en-GB" dirty="0"/>
              <a:t> s </a:t>
            </a:r>
            <a:r>
              <a:rPr lang="en-GB" dirty="0" err="1"/>
              <a:t>regulovateľným</a:t>
            </a:r>
            <a:r>
              <a:rPr lang="en-GB" dirty="0"/>
              <a:t> (</a:t>
            </a:r>
            <a:r>
              <a:rPr lang="en-GB" dirty="0" err="1"/>
              <a:t>neturbulentným</a:t>
            </a:r>
            <a:r>
              <a:rPr lang="en-GB" dirty="0"/>
              <a:t>) </a:t>
            </a:r>
            <a:r>
              <a:rPr lang="en-GB" dirty="0" err="1"/>
              <a:t>prietokom</a:t>
            </a:r>
            <a:r>
              <a:rPr lang="en-GB" dirty="0"/>
              <a:t> </a:t>
            </a:r>
            <a:r>
              <a:rPr lang="en-GB" dirty="0" err="1"/>
              <a:t>vody</a:t>
            </a:r>
            <a:endParaRPr lang="en-GB" dirty="0"/>
          </a:p>
          <a:p>
            <a:pPr lvl="1"/>
            <a:r>
              <a:rPr lang="en-GB" dirty="0" err="1"/>
              <a:t>Dostatočná</a:t>
            </a:r>
            <a:r>
              <a:rPr lang="en-GB" dirty="0"/>
              <a:t> </a:t>
            </a:r>
            <a:r>
              <a:rPr lang="en-GB" dirty="0" err="1"/>
              <a:t>hĺbka</a:t>
            </a:r>
            <a:r>
              <a:rPr lang="en-GB" dirty="0"/>
              <a:t> </a:t>
            </a:r>
            <a:r>
              <a:rPr lang="en-GB" dirty="0" err="1"/>
              <a:t>vody</a:t>
            </a:r>
            <a:endParaRPr lang="en-GB" dirty="0"/>
          </a:p>
          <a:p>
            <a:pPr lvl="1"/>
            <a:r>
              <a:rPr lang="en-GB" dirty="0" err="1"/>
              <a:t>Vedieť</a:t>
            </a:r>
            <a:r>
              <a:rPr lang="en-GB" dirty="0"/>
              <a:t> </a:t>
            </a:r>
            <a:r>
              <a:rPr lang="en-GB" dirty="0" err="1"/>
              <a:t>určiť</a:t>
            </a:r>
            <a:r>
              <a:rPr lang="en-GB" dirty="0"/>
              <a:t> </a:t>
            </a:r>
            <a:r>
              <a:rPr lang="en-GB" dirty="0" err="1"/>
              <a:t>rýchlosť</a:t>
            </a:r>
            <a:r>
              <a:rPr lang="en-GB" dirty="0"/>
              <a:t> </a:t>
            </a:r>
            <a:r>
              <a:rPr lang="en-GB" dirty="0" err="1"/>
              <a:t>prúdenia</a:t>
            </a:r>
            <a:r>
              <a:rPr lang="en-GB" dirty="0"/>
              <a:t> </a:t>
            </a:r>
            <a:r>
              <a:rPr lang="en-GB" dirty="0" err="1"/>
              <a:t>vody</a:t>
            </a:r>
            <a:endParaRPr lang="en-GB" dirty="0"/>
          </a:p>
          <a:p>
            <a:pPr lvl="1"/>
            <a:r>
              <a:rPr lang="en-GB" dirty="0" err="1"/>
              <a:t>Postaviť</a:t>
            </a:r>
            <a:r>
              <a:rPr lang="en-GB" dirty="0"/>
              <a:t> </a:t>
            </a:r>
            <a:r>
              <a:rPr lang="en-GB" dirty="0" err="1"/>
              <a:t>valcové</a:t>
            </a:r>
            <a:r>
              <a:rPr lang="en-GB" dirty="0"/>
              <a:t> </a:t>
            </a:r>
            <a:r>
              <a:rPr lang="en-GB" dirty="0" err="1"/>
              <a:t>kyvadlo</a:t>
            </a:r>
            <a:r>
              <a:rPr lang="en-GB" dirty="0"/>
              <a:t> s </a:t>
            </a:r>
            <a:r>
              <a:rPr lang="en-GB" dirty="0" err="1"/>
              <a:t>nastaviteľnou</a:t>
            </a:r>
            <a:r>
              <a:rPr lang="en-GB" dirty="0"/>
              <a:t> </a:t>
            </a:r>
            <a:r>
              <a:rPr lang="en-GB" dirty="0" err="1"/>
              <a:t>dĺžkou</a:t>
            </a:r>
            <a:r>
              <a:rPr lang="en-GB" dirty="0"/>
              <a:t> </a:t>
            </a:r>
            <a:r>
              <a:rPr lang="en-GB" dirty="0" err="1"/>
              <a:t>závesu</a:t>
            </a:r>
            <a:r>
              <a:rPr lang="en-GB" dirty="0"/>
              <a:t>, </a:t>
            </a:r>
            <a:r>
              <a:rPr lang="en-GB" dirty="0" err="1"/>
              <a:t>kmitajúce</a:t>
            </a:r>
            <a:r>
              <a:rPr lang="en-GB" dirty="0"/>
              <a:t> </a:t>
            </a:r>
            <a:r>
              <a:rPr lang="en-GB" dirty="0" err="1"/>
              <a:t>iba</a:t>
            </a:r>
            <a:r>
              <a:rPr lang="en-GB" dirty="0"/>
              <a:t> v </a:t>
            </a:r>
            <a:r>
              <a:rPr lang="en-GB" dirty="0" err="1"/>
              <a:t>jednej</a:t>
            </a:r>
            <a:r>
              <a:rPr lang="en-GB" dirty="0"/>
              <a:t> </a:t>
            </a:r>
            <a:r>
              <a:rPr lang="en-GB" dirty="0" err="1"/>
              <a:t>rovine</a:t>
            </a:r>
            <a:r>
              <a:rPr lang="en-GB" dirty="0"/>
              <a:t> (</a:t>
            </a:r>
            <a:r>
              <a:rPr lang="en-GB" dirty="0" err="1"/>
              <a:t>napríklad</a:t>
            </a:r>
            <a:r>
              <a:rPr lang="en-GB" dirty="0"/>
              <a:t> V-</a:t>
            </a:r>
            <a:r>
              <a:rPr lang="en-GB" dirty="0" err="1"/>
              <a:t>záves</a:t>
            </a:r>
            <a:r>
              <a:rPr lang="en-GB" dirty="0"/>
              <a:t>)</a:t>
            </a:r>
          </a:p>
          <a:p>
            <a:pPr lvl="1"/>
            <a:r>
              <a:rPr lang="en-GB" dirty="0" err="1"/>
              <a:t>Meniť</a:t>
            </a:r>
            <a:r>
              <a:rPr lang="en-GB" dirty="0"/>
              <a:t> </a:t>
            </a:r>
            <a:r>
              <a:rPr lang="en-GB" dirty="0" err="1"/>
              <a:t>parametre</a:t>
            </a:r>
            <a:r>
              <a:rPr lang="en-GB" dirty="0"/>
              <a:t>, </a:t>
            </a:r>
            <a:r>
              <a:rPr lang="en-GB" dirty="0" err="1"/>
              <a:t>merať</a:t>
            </a:r>
            <a:r>
              <a:rPr lang="en-GB" dirty="0"/>
              <a:t> </a:t>
            </a:r>
            <a:r>
              <a:rPr lang="en-GB" dirty="0" err="1"/>
              <a:t>rezonančné</a:t>
            </a:r>
            <a:r>
              <a:rPr lang="en-GB" dirty="0"/>
              <a:t> </a:t>
            </a:r>
            <a:r>
              <a:rPr lang="en-GB" dirty="0" err="1"/>
              <a:t>krivky</a:t>
            </a:r>
            <a:r>
              <a:rPr lang="en-GB" dirty="0"/>
              <a:t> (</a:t>
            </a:r>
            <a:r>
              <a:rPr lang="en-GB" dirty="0" err="1"/>
              <a:t>amplitúda</a:t>
            </a:r>
            <a:r>
              <a:rPr lang="en-GB" dirty="0"/>
              <a:t> </a:t>
            </a:r>
            <a:r>
              <a:rPr lang="en-GB" dirty="0" err="1"/>
              <a:t>kmitov</a:t>
            </a:r>
            <a:r>
              <a:rPr lang="en-GB" dirty="0"/>
              <a:t> od </a:t>
            </a:r>
            <a:r>
              <a:rPr lang="en-GB" dirty="0" err="1"/>
              <a:t>dĺžky</a:t>
            </a:r>
            <a:r>
              <a:rPr lang="en-GB" dirty="0"/>
              <a:t> </a:t>
            </a:r>
            <a:r>
              <a:rPr lang="en-GB" dirty="0" err="1"/>
              <a:t>kyvadla</a:t>
            </a:r>
            <a:r>
              <a:rPr lang="en-GB" dirty="0"/>
              <a:t>, </a:t>
            </a:r>
            <a:r>
              <a:rPr lang="en-GB" dirty="0" err="1"/>
              <a:t>amplitúda</a:t>
            </a:r>
            <a:r>
              <a:rPr lang="en-GB" dirty="0"/>
              <a:t> od </a:t>
            </a:r>
            <a:r>
              <a:rPr lang="en-GB" dirty="0" err="1"/>
              <a:t>rýchlosti</a:t>
            </a:r>
            <a:r>
              <a:rPr lang="en-GB" dirty="0"/>
              <a:t> </a:t>
            </a:r>
            <a:r>
              <a:rPr lang="en-GB" dirty="0" err="1"/>
              <a:t>vody</a:t>
            </a:r>
            <a:r>
              <a:rPr lang="en-GB" dirty="0"/>
              <a:t>, </a:t>
            </a:r>
            <a:r>
              <a:rPr lang="en-GB" dirty="0" err="1"/>
              <a:t>rôzne</a:t>
            </a:r>
            <a:r>
              <a:rPr lang="en-GB" dirty="0"/>
              <a:t> </a:t>
            </a:r>
            <a:r>
              <a:rPr lang="en-GB" dirty="0" err="1"/>
              <a:t>priemery</a:t>
            </a:r>
            <a:r>
              <a:rPr lang="en-GB" dirty="0"/>
              <a:t> </a:t>
            </a:r>
            <a:r>
              <a:rPr lang="en-GB" dirty="0" err="1"/>
              <a:t>valca</a:t>
            </a:r>
            <a:r>
              <a:rPr lang="en-GB" dirty="0"/>
              <a:t> </a:t>
            </a:r>
            <a:r>
              <a:rPr lang="en-GB" dirty="0" err="1"/>
              <a:t>kyvadla</a:t>
            </a:r>
            <a:r>
              <a:rPr lang="en-GB" dirty="0"/>
              <a:t>) a </a:t>
            </a:r>
            <a:r>
              <a:rPr lang="en-GB" dirty="0" err="1"/>
              <a:t>súčasne</a:t>
            </a:r>
            <a:r>
              <a:rPr lang="en-GB" dirty="0"/>
              <a:t> </a:t>
            </a:r>
            <a:r>
              <a:rPr lang="en-GB" dirty="0" err="1"/>
              <a:t>pozorovať</a:t>
            </a:r>
            <a:r>
              <a:rPr lang="en-GB" dirty="0"/>
              <a:t> </a:t>
            </a:r>
            <a:r>
              <a:rPr lang="en-GB" dirty="0" err="1"/>
              <a:t>víry</a:t>
            </a:r>
            <a:endParaRPr lang="en-GB" dirty="0"/>
          </a:p>
          <a:p>
            <a:pPr lvl="1"/>
            <a:r>
              <a:rPr lang="en-GB" dirty="0" err="1"/>
              <a:t>Interpretovať</a:t>
            </a:r>
            <a:r>
              <a:rPr lang="en-GB" dirty="0"/>
              <a:t> </a:t>
            </a:r>
            <a:r>
              <a:rPr lang="en-GB" dirty="0" err="1"/>
              <a:t>javy</a:t>
            </a:r>
            <a:r>
              <a:rPr lang="en-GB" dirty="0"/>
              <a:t>, </a:t>
            </a:r>
            <a:r>
              <a:rPr lang="en-GB" dirty="0" err="1"/>
              <a:t>porovnať</a:t>
            </a:r>
            <a:r>
              <a:rPr lang="en-GB" dirty="0"/>
              <a:t> </a:t>
            </a:r>
            <a:r>
              <a:rPr lang="en-GB" dirty="0" err="1"/>
              <a:t>rezonančné</a:t>
            </a:r>
            <a:r>
              <a:rPr lang="en-GB" dirty="0"/>
              <a:t> </a:t>
            </a:r>
            <a:r>
              <a:rPr lang="en-GB" dirty="0" err="1"/>
              <a:t>krivky</a:t>
            </a:r>
            <a:r>
              <a:rPr lang="en-GB" dirty="0"/>
              <a:t> s </a:t>
            </a:r>
            <a:r>
              <a:rPr lang="en-GB" dirty="0" err="1"/>
              <a:t>teóriou</a:t>
            </a:r>
            <a:r>
              <a:rPr lang="en-GB" dirty="0"/>
              <a:t> (</a:t>
            </a:r>
            <a:r>
              <a:rPr lang="en-GB" dirty="0" err="1"/>
              <a:t>tlmené</a:t>
            </a:r>
            <a:r>
              <a:rPr lang="en-GB" dirty="0"/>
              <a:t> </a:t>
            </a:r>
            <a:r>
              <a:rPr lang="en-GB" dirty="0" err="1"/>
              <a:t>kmity</a:t>
            </a:r>
            <a:r>
              <a:rPr lang="en-GB" dirty="0"/>
              <a:t> s </a:t>
            </a:r>
            <a:r>
              <a:rPr lang="en-GB" dirty="0" err="1"/>
              <a:t>vonkajším</a:t>
            </a:r>
            <a:r>
              <a:rPr lang="en-GB" dirty="0"/>
              <a:t> </a:t>
            </a:r>
            <a:r>
              <a:rPr lang="en-GB" dirty="0" err="1"/>
              <a:t>budením</a:t>
            </a:r>
            <a:r>
              <a:rPr lang="en-GB" dirty="0"/>
              <a:t>)</a:t>
            </a:r>
          </a:p>
          <a:p>
            <a:pPr lvl="1"/>
            <a:endParaRPr lang="en-GB" dirty="0"/>
          </a:p>
          <a:p>
            <a:endParaRPr lang="en-GB" dirty="0"/>
          </a:p>
        </p:txBody>
      </p:sp>
    </p:spTree>
    <p:extLst>
      <p:ext uri="{BB962C8B-B14F-4D97-AF65-F5344CB8AC3E}">
        <p14:creationId xmlns:p14="http://schemas.microsoft.com/office/powerpoint/2010/main" val="39445930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45" name="Rectangle 21544">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hlinkClick r:id="rId2" action="ppaction://hlinkfile"/>
            <a:extLst>
              <a:ext uri="{FF2B5EF4-FFF2-40B4-BE49-F238E27FC236}">
                <a16:creationId xmlns:a16="http://schemas.microsoft.com/office/drawing/2014/main" id="{F72139A5-6A9A-4870-A0DC-F58B07AF9E1B}"/>
              </a:ext>
            </a:extLst>
          </p:cNvPr>
          <p:cNvPicPr>
            <a:picLocks noChangeAspect="1"/>
          </p:cNvPicPr>
          <p:nvPr/>
        </p:nvPicPr>
        <p:blipFill>
          <a:blip r:embed="rId3"/>
          <a:srcRect l="14183" r="29367" b="9091"/>
          <a:stretch>
            <a:fillRect/>
          </a:stretch>
        </p:blipFill>
        <p:spPr>
          <a:xfrm>
            <a:off x="3265714" y="10"/>
            <a:ext cx="5878286" cy="6857990"/>
          </a:xfrm>
          <a:prstGeom prst="rect">
            <a:avLst/>
          </a:prstGeom>
        </p:spPr>
      </p:pic>
      <p:sp>
        <p:nvSpPr>
          <p:cNvPr id="21547" name="Rectangle 21546">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a:xfrm>
            <a:off x="278320" y="1161288"/>
            <a:ext cx="2578608" cy="1124712"/>
          </a:xfrm>
        </p:spPr>
        <p:txBody>
          <a:bodyPr anchor="b">
            <a:normAutofit/>
          </a:bodyPr>
          <a:lstStyle/>
          <a:p>
            <a:br>
              <a:rPr lang="en-GB" sz="2400"/>
            </a:br>
            <a:r>
              <a:rPr lang="sk-SK" sz="2400" b="1"/>
              <a:t>14. Nenewtonovské červíky</a:t>
            </a:r>
            <a:endParaRPr lang="en-GB" sz="2400"/>
          </a:p>
        </p:txBody>
      </p:sp>
      <p:sp>
        <p:nvSpPr>
          <p:cNvPr id="21549" name="Rectangle 2154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7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551" name="Rectangle 2155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183" y="2443480"/>
            <a:ext cx="247573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278320" y="2718054"/>
            <a:ext cx="2579180" cy="3207258"/>
          </a:xfrm>
        </p:spPr>
        <p:txBody>
          <a:bodyPr anchor="t">
            <a:normAutofit/>
          </a:bodyPr>
          <a:lstStyle/>
          <a:p>
            <a:r>
              <a:rPr lang="sk-SK" sz="1800" dirty="0"/>
              <a:t>Ak v nádobe vertikálne rozvibrujete </a:t>
            </a:r>
            <a:r>
              <a:rPr lang="sk-SK" sz="1800" dirty="0" err="1">
                <a:solidFill>
                  <a:srgbClr val="FF0000"/>
                </a:solidFill>
              </a:rPr>
              <a:t>dilatantnú</a:t>
            </a:r>
            <a:r>
              <a:rPr lang="sk-SK" sz="1800" dirty="0">
                <a:solidFill>
                  <a:srgbClr val="FF0000"/>
                </a:solidFill>
              </a:rPr>
              <a:t> </a:t>
            </a:r>
            <a:r>
              <a:rPr lang="sk-SK" sz="1800" dirty="0" err="1">
                <a:solidFill>
                  <a:srgbClr val="FF0000"/>
                </a:solidFill>
              </a:rPr>
              <a:t>nenewtonovskú</a:t>
            </a:r>
            <a:r>
              <a:rPr lang="sk-SK" sz="1800" dirty="0">
                <a:solidFill>
                  <a:srgbClr val="FF0000"/>
                </a:solidFill>
              </a:rPr>
              <a:t> kvapalinu</a:t>
            </a:r>
            <a:r>
              <a:rPr lang="sk-SK" sz="1800" dirty="0"/>
              <a:t> (napr. suspenziu vody a kukuričného škrobu), môžu sa za určitých podmienok na povrchu tejto kvapaliny vytvárať </a:t>
            </a:r>
            <a:r>
              <a:rPr lang="sk-SK" sz="1800" dirty="0" err="1">
                <a:solidFill>
                  <a:srgbClr val="FF0000"/>
                </a:solidFill>
              </a:rPr>
              <a:t>červíkovité</a:t>
            </a:r>
            <a:r>
              <a:rPr lang="sk-SK" sz="1800" dirty="0">
                <a:solidFill>
                  <a:srgbClr val="FF0000"/>
                </a:solidFill>
              </a:rPr>
              <a:t> útvary</a:t>
            </a:r>
            <a:r>
              <a:rPr lang="sk-SK" sz="1800" dirty="0"/>
              <a:t>. Vysvetlite a preskúmajte daný jav.</a:t>
            </a:r>
            <a:endParaRPr lang="en-GB" sz="1800" dirty="0"/>
          </a:p>
        </p:txBody>
      </p:sp>
    </p:spTree>
    <p:extLst>
      <p:ext uri="{BB962C8B-B14F-4D97-AF65-F5344CB8AC3E}">
        <p14:creationId xmlns:p14="http://schemas.microsoft.com/office/powerpoint/2010/main" val="39345122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9FC64-0CA6-4FA9-8AE5-C0040D5ED546}"/>
              </a:ext>
            </a:extLst>
          </p:cNvPr>
          <p:cNvSpPr>
            <a:spLocks noGrp="1"/>
          </p:cNvSpPr>
          <p:nvPr>
            <p:ph type="title"/>
          </p:nvPr>
        </p:nvSpPr>
        <p:spPr>
          <a:xfrm>
            <a:off x="628650" y="315363"/>
            <a:ext cx="7886700" cy="1325563"/>
          </a:xfrm>
        </p:spPr>
        <p:txBody>
          <a:bodyPr/>
          <a:lstStyle/>
          <a:p>
            <a:r>
              <a:rPr lang="sk-SK" sz="3200" b="1" dirty="0"/>
              <a:t>14. </a:t>
            </a:r>
            <a:r>
              <a:rPr lang="sk-SK" sz="3200" b="1" dirty="0" err="1"/>
              <a:t>Nenewtonovské</a:t>
            </a:r>
            <a:r>
              <a:rPr lang="sk-SK" sz="3200" b="1" dirty="0"/>
              <a:t> červíky</a:t>
            </a:r>
            <a:endParaRPr lang="en-GB" dirty="0"/>
          </a:p>
        </p:txBody>
      </p:sp>
      <p:sp>
        <p:nvSpPr>
          <p:cNvPr id="3" name="Content Placeholder 2">
            <a:extLst>
              <a:ext uri="{FF2B5EF4-FFF2-40B4-BE49-F238E27FC236}">
                <a16:creationId xmlns:a16="http://schemas.microsoft.com/office/drawing/2014/main" id="{4467F7FA-155E-4DC8-93BC-4ADFCF6E1C54}"/>
              </a:ext>
            </a:extLst>
          </p:cNvPr>
          <p:cNvSpPr>
            <a:spLocks noGrp="1"/>
          </p:cNvSpPr>
          <p:nvPr>
            <p:ph idx="1"/>
          </p:nvPr>
        </p:nvSpPr>
        <p:spPr>
          <a:xfrm>
            <a:off x="628650" y="1449356"/>
            <a:ext cx="7886700" cy="5408644"/>
          </a:xfrm>
        </p:spPr>
        <p:txBody>
          <a:bodyPr>
            <a:normAutofit fontScale="92500" lnSpcReduction="10000"/>
          </a:bodyPr>
          <a:lstStyle/>
          <a:p>
            <a:r>
              <a:rPr lang="en-GB" dirty="0" err="1"/>
              <a:t>Dilatantná</a:t>
            </a:r>
            <a:r>
              <a:rPr lang="en-GB" dirty="0"/>
              <a:t> </a:t>
            </a:r>
            <a:r>
              <a:rPr lang="en-GB" dirty="0" err="1"/>
              <a:t>nenewtonovská</a:t>
            </a:r>
            <a:r>
              <a:rPr lang="en-GB" dirty="0"/>
              <a:t> </a:t>
            </a:r>
            <a:r>
              <a:rPr lang="en-GB" dirty="0" err="1"/>
              <a:t>kvapalina</a:t>
            </a:r>
            <a:endParaRPr lang="en-GB" dirty="0"/>
          </a:p>
          <a:p>
            <a:pPr lvl="1"/>
            <a:r>
              <a:rPr lang="en-GB" dirty="0"/>
              <a:t> </a:t>
            </a:r>
            <a:r>
              <a:rPr lang="en-GB" dirty="0" err="1"/>
              <a:t>Viskozita</a:t>
            </a:r>
            <a:r>
              <a:rPr lang="en-GB" dirty="0"/>
              <a:t> </a:t>
            </a:r>
            <a:r>
              <a:rPr lang="en-GB" dirty="0" err="1"/>
              <a:t>závisí</a:t>
            </a:r>
            <a:r>
              <a:rPr lang="en-GB" dirty="0"/>
              <a:t> od </a:t>
            </a:r>
            <a:r>
              <a:rPr lang="en-GB" dirty="0" err="1"/>
              <a:t>aplikovaného</a:t>
            </a:r>
            <a:r>
              <a:rPr lang="en-GB" dirty="0"/>
              <a:t> </a:t>
            </a:r>
            <a:r>
              <a:rPr lang="en-GB" dirty="0" err="1"/>
              <a:t>tlaku</a:t>
            </a:r>
            <a:r>
              <a:rPr lang="en-GB" dirty="0"/>
              <a:t>, s </a:t>
            </a:r>
            <a:r>
              <a:rPr lang="en-GB" dirty="0" err="1"/>
              <a:t>tlakom</a:t>
            </a:r>
            <a:r>
              <a:rPr lang="en-GB" dirty="0"/>
              <a:t> </a:t>
            </a:r>
            <a:r>
              <a:rPr lang="en-GB" dirty="0" err="1"/>
              <a:t>prudko</a:t>
            </a:r>
            <a:r>
              <a:rPr lang="en-GB" dirty="0"/>
              <a:t> </a:t>
            </a:r>
            <a:r>
              <a:rPr lang="en-GB" dirty="0" err="1"/>
              <a:t>rastie</a:t>
            </a:r>
            <a:endParaRPr lang="en-GB" dirty="0"/>
          </a:p>
          <a:p>
            <a:pPr lvl="1"/>
            <a:r>
              <a:rPr lang="en-GB" dirty="0"/>
              <a:t>Bez </a:t>
            </a:r>
            <a:r>
              <a:rPr lang="en-GB" dirty="0" err="1"/>
              <a:t>veľkého</a:t>
            </a:r>
            <a:r>
              <a:rPr lang="en-GB" dirty="0"/>
              <a:t> </a:t>
            </a:r>
            <a:r>
              <a:rPr lang="en-GB" dirty="0" err="1"/>
              <a:t>tlaku</a:t>
            </a:r>
            <a:r>
              <a:rPr lang="en-GB" dirty="0"/>
              <a:t> – </a:t>
            </a:r>
            <a:r>
              <a:rPr lang="en-GB" dirty="0" err="1"/>
              <a:t>tečie</a:t>
            </a:r>
            <a:endParaRPr lang="en-GB" dirty="0"/>
          </a:p>
          <a:p>
            <a:pPr lvl="1"/>
            <a:r>
              <a:rPr lang="en-GB" dirty="0"/>
              <a:t>Pod </a:t>
            </a:r>
            <a:r>
              <a:rPr lang="en-GB" dirty="0" err="1"/>
              <a:t>tlakom</a:t>
            </a:r>
            <a:r>
              <a:rPr lang="en-GB" dirty="0"/>
              <a:t> – </a:t>
            </a:r>
            <a:r>
              <a:rPr lang="en-GB" dirty="0" err="1"/>
              <a:t>pripomína</a:t>
            </a:r>
            <a:r>
              <a:rPr lang="en-GB" dirty="0"/>
              <a:t> </a:t>
            </a:r>
            <a:r>
              <a:rPr lang="en-GB" dirty="0" err="1"/>
              <a:t>tuhú</a:t>
            </a:r>
            <a:r>
              <a:rPr lang="en-GB" dirty="0"/>
              <a:t> </a:t>
            </a:r>
            <a:r>
              <a:rPr lang="en-GB" dirty="0" err="1"/>
              <a:t>látku</a:t>
            </a:r>
            <a:r>
              <a:rPr lang="en-GB" dirty="0"/>
              <a:t> (</a:t>
            </a:r>
            <a:r>
              <a:rPr lang="en-GB" dirty="0" err="1"/>
              <a:t>napríklad</a:t>
            </a:r>
            <a:r>
              <a:rPr lang="en-GB" dirty="0"/>
              <a:t> </a:t>
            </a:r>
            <a:r>
              <a:rPr lang="en-GB" dirty="0" err="1"/>
              <a:t>sa</a:t>
            </a:r>
            <a:r>
              <a:rPr lang="en-GB" dirty="0"/>
              <a:t> </a:t>
            </a:r>
            <a:r>
              <a:rPr lang="en-GB" dirty="0" err="1"/>
              <a:t>láme</a:t>
            </a:r>
            <a:r>
              <a:rPr lang="en-GB" dirty="0"/>
              <a:t>)</a:t>
            </a:r>
          </a:p>
          <a:p>
            <a:r>
              <a:rPr lang="en-GB" dirty="0" err="1"/>
              <a:t>Demonštračné</a:t>
            </a:r>
            <a:r>
              <a:rPr lang="en-GB" dirty="0"/>
              <a:t> </a:t>
            </a:r>
            <a:r>
              <a:rPr lang="en-GB" dirty="0" err="1"/>
              <a:t>videá</a:t>
            </a:r>
            <a:r>
              <a:rPr lang="en-GB" dirty="0"/>
              <a:t>:</a:t>
            </a:r>
          </a:p>
          <a:p>
            <a:pPr lvl="1"/>
            <a:r>
              <a:rPr lang="en-GB" dirty="0">
                <a:hlinkClick r:id="rId2"/>
              </a:rPr>
              <a:t>https://www.youtube.com/watch?v=q-DZ0f0_NCA</a:t>
            </a:r>
            <a:r>
              <a:rPr lang="en-GB" dirty="0"/>
              <a:t> – </a:t>
            </a:r>
            <a:r>
              <a:rPr lang="en-GB" dirty="0" err="1"/>
              <a:t>behanie</a:t>
            </a:r>
            <a:r>
              <a:rPr lang="en-GB" dirty="0"/>
              <a:t> </a:t>
            </a:r>
            <a:r>
              <a:rPr lang="en-GB" dirty="0">
                <a:hlinkClick r:id="rId3" action="ppaction://hlinkfile"/>
              </a:rPr>
              <a:t>video</a:t>
            </a:r>
            <a:endParaRPr lang="en-GB" dirty="0"/>
          </a:p>
          <a:p>
            <a:pPr lvl="1"/>
            <a:r>
              <a:rPr lang="en-GB" dirty="0">
                <a:hlinkClick r:id="rId4"/>
              </a:rPr>
              <a:t>https://youtu.be/3zoTKXXNQIU?si=a8o0lHkiQdDkpq6f</a:t>
            </a:r>
            <a:r>
              <a:rPr lang="en-GB" dirty="0"/>
              <a:t> – </a:t>
            </a:r>
            <a:r>
              <a:rPr lang="en-GB" dirty="0" err="1"/>
              <a:t>červíky</a:t>
            </a:r>
            <a:r>
              <a:rPr lang="en-GB" dirty="0"/>
              <a:t> </a:t>
            </a:r>
            <a:r>
              <a:rPr lang="en-GB" dirty="0">
                <a:hlinkClick r:id="rId5" action="ppaction://hlinkfile"/>
              </a:rPr>
              <a:t>video</a:t>
            </a:r>
            <a:endParaRPr lang="en-GB" dirty="0"/>
          </a:p>
          <a:p>
            <a:r>
              <a:rPr lang="en-GB" dirty="0" err="1"/>
              <a:t>Fyzikálna</a:t>
            </a:r>
            <a:r>
              <a:rPr lang="en-GB" dirty="0"/>
              <a:t> </a:t>
            </a:r>
            <a:r>
              <a:rPr lang="en-GB" dirty="0" err="1"/>
              <a:t>podstata</a:t>
            </a:r>
            <a:r>
              <a:rPr lang="en-GB" dirty="0"/>
              <a:t> </a:t>
            </a:r>
            <a:r>
              <a:rPr lang="en-GB" dirty="0" err="1"/>
              <a:t>javu</a:t>
            </a:r>
            <a:endParaRPr lang="en-GB" dirty="0"/>
          </a:p>
          <a:p>
            <a:pPr lvl="1"/>
            <a:r>
              <a:rPr lang="en-GB" dirty="0" err="1"/>
              <a:t>Nejasná</a:t>
            </a:r>
            <a:endParaRPr lang="en-GB" dirty="0"/>
          </a:p>
          <a:p>
            <a:r>
              <a:rPr lang="en-GB" dirty="0" err="1"/>
              <a:t>Čo</a:t>
            </a:r>
            <a:r>
              <a:rPr lang="en-GB" dirty="0"/>
              <a:t> s </a:t>
            </a:r>
            <a:r>
              <a:rPr lang="en-GB" dirty="0" err="1"/>
              <a:t>úlohou</a:t>
            </a:r>
            <a:endParaRPr lang="en-GB" dirty="0"/>
          </a:p>
          <a:p>
            <a:pPr lvl="1"/>
            <a:r>
              <a:rPr lang="en-GB" dirty="0" err="1"/>
              <a:t>Zostaviť</a:t>
            </a:r>
            <a:r>
              <a:rPr lang="en-GB" dirty="0"/>
              <a:t> (</a:t>
            </a:r>
            <a:r>
              <a:rPr lang="en-GB" dirty="0" err="1"/>
              <a:t>alebo</a:t>
            </a:r>
            <a:r>
              <a:rPr lang="en-GB" dirty="0"/>
              <a:t> </a:t>
            </a:r>
            <a:r>
              <a:rPr lang="en-GB" dirty="0" err="1"/>
              <a:t>kúpiť</a:t>
            </a:r>
            <a:r>
              <a:rPr lang="en-GB" dirty="0"/>
              <a:t>) </a:t>
            </a:r>
            <a:r>
              <a:rPr lang="en-GB" dirty="0" err="1"/>
              <a:t>vibračnú</a:t>
            </a:r>
            <a:r>
              <a:rPr lang="en-GB" dirty="0"/>
              <a:t> </a:t>
            </a:r>
            <a:r>
              <a:rPr lang="en-GB" dirty="0" err="1"/>
              <a:t>podložku</a:t>
            </a:r>
            <a:r>
              <a:rPr lang="en-GB" dirty="0"/>
              <a:t> (bass-</a:t>
            </a:r>
            <a:r>
              <a:rPr lang="en-GB" dirty="0" err="1"/>
              <a:t>reproduktor</a:t>
            </a:r>
            <a:r>
              <a:rPr lang="en-GB" dirty="0"/>
              <a:t>) s </a:t>
            </a:r>
            <a:r>
              <a:rPr lang="en-GB" dirty="0" err="1"/>
              <a:t>meniteľnou</a:t>
            </a:r>
            <a:r>
              <a:rPr lang="en-GB" dirty="0"/>
              <a:t> </a:t>
            </a:r>
            <a:r>
              <a:rPr lang="en-GB" dirty="0" err="1"/>
              <a:t>amplitúdou</a:t>
            </a:r>
            <a:r>
              <a:rPr lang="en-GB" dirty="0"/>
              <a:t> a </a:t>
            </a:r>
            <a:r>
              <a:rPr lang="en-GB" dirty="0" err="1"/>
              <a:t>frekvenciou</a:t>
            </a:r>
            <a:r>
              <a:rPr lang="en-GB" dirty="0"/>
              <a:t> </a:t>
            </a:r>
            <a:r>
              <a:rPr lang="en-GB" dirty="0" err="1"/>
              <a:t>kmitov</a:t>
            </a:r>
            <a:endParaRPr lang="en-GB" dirty="0"/>
          </a:p>
          <a:p>
            <a:pPr lvl="1"/>
            <a:r>
              <a:rPr lang="en-GB" dirty="0" err="1"/>
              <a:t>Pripraviť</a:t>
            </a:r>
            <a:r>
              <a:rPr lang="en-GB" dirty="0"/>
              <a:t> </a:t>
            </a:r>
            <a:r>
              <a:rPr lang="en-GB" dirty="0" err="1"/>
              <a:t>roztok</a:t>
            </a:r>
            <a:r>
              <a:rPr lang="en-GB" dirty="0"/>
              <a:t> </a:t>
            </a:r>
            <a:r>
              <a:rPr lang="en-GB" dirty="0" err="1"/>
              <a:t>škrobu</a:t>
            </a:r>
            <a:r>
              <a:rPr lang="en-GB" dirty="0"/>
              <a:t> s </a:t>
            </a:r>
            <a:r>
              <a:rPr lang="en-GB" dirty="0" err="1"/>
              <a:t>vhodným</a:t>
            </a:r>
            <a:r>
              <a:rPr lang="en-GB" dirty="0"/>
              <a:t> </a:t>
            </a:r>
            <a:r>
              <a:rPr lang="en-GB" dirty="0" err="1"/>
              <a:t>zložením</a:t>
            </a:r>
            <a:r>
              <a:rPr lang="en-GB" dirty="0"/>
              <a:t> (</a:t>
            </a:r>
            <a:r>
              <a:rPr lang="en-GB" dirty="0" err="1"/>
              <a:t>nájsť</a:t>
            </a:r>
            <a:r>
              <a:rPr lang="en-GB" dirty="0"/>
              <a:t>)</a:t>
            </a:r>
          </a:p>
          <a:p>
            <a:pPr lvl="1"/>
            <a:r>
              <a:rPr lang="en-GB" dirty="0" err="1"/>
              <a:t>Meniť</a:t>
            </a:r>
            <a:r>
              <a:rPr lang="en-GB" dirty="0"/>
              <a:t> parameter (</a:t>
            </a:r>
            <a:r>
              <a:rPr lang="en-GB" dirty="0" err="1"/>
              <a:t>frekvenciu</a:t>
            </a:r>
            <a:r>
              <a:rPr lang="en-GB" dirty="0"/>
              <a:t>) a </a:t>
            </a:r>
            <a:r>
              <a:rPr lang="en-GB" dirty="0" err="1"/>
              <a:t>sledovať</a:t>
            </a:r>
            <a:r>
              <a:rPr lang="en-GB" dirty="0"/>
              <a:t> </a:t>
            </a:r>
            <a:r>
              <a:rPr lang="en-GB" dirty="0" err="1"/>
              <a:t>jav</a:t>
            </a:r>
            <a:endParaRPr lang="en-GB" dirty="0"/>
          </a:p>
          <a:p>
            <a:pPr lvl="1"/>
            <a:r>
              <a:rPr lang="en-GB" dirty="0" err="1"/>
              <a:t>Pokúsiť</a:t>
            </a:r>
            <a:r>
              <a:rPr lang="en-GB" dirty="0"/>
              <a:t> </a:t>
            </a:r>
            <a:r>
              <a:rPr lang="en-GB" dirty="0" err="1"/>
              <a:t>sa</a:t>
            </a:r>
            <a:r>
              <a:rPr lang="en-GB" dirty="0"/>
              <a:t> o </a:t>
            </a:r>
            <a:r>
              <a:rPr lang="en-GB" dirty="0" err="1"/>
              <a:t>kvalitatívne</a:t>
            </a:r>
            <a:r>
              <a:rPr lang="en-GB" dirty="0"/>
              <a:t> </a:t>
            </a:r>
            <a:r>
              <a:rPr lang="en-GB" dirty="0" err="1"/>
              <a:t>vysvetlenie</a:t>
            </a:r>
            <a:endParaRPr lang="en-GB" dirty="0"/>
          </a:p>
          <a:p>
            <a:pPr lvl="2"/>
            <a:r>
              <a:rPr lang="en-GB" dirty="0" err="1"/>
              <a:t>Zrýchlenie</a:t>
            </a:r>
            <a:r>
              <a:rPr lang="en-GB" dirty="0"/>
              <a:t> od </a:t>
            </a:r>
            <a:r>
              <a:rPr lang="en-GB" dirty="0" err="1"/>
              <a:t>vibrácií</a:t>
            </a:r>
            <a:r>
              <a:rPr lang="en-GB" dirty="0"/>
              <a:t> vs. </a:t>
            </a:r>
            <a:r>
              <a:rPr lang="en-GB" dirty="0" err="1"/>
              <a:t>gravitačné</a:t>
            </a:r>
            <a:r>
              <a:rPr lang="en-GB" dirty="0"/>
              <a:t> </a:t>
            </a:r>
            <a:r>
              <a:rPr lang="en-GB" dirty="0" err="1"/>
              <a:t>zrýchlenie</a:t>
            </a:r>
            <a:r>
              <a:rPr lang="en-GB" dirty="0"/>
              <a:t>?</a:t>
            </a:r>
          </a:p>
          <a:p>
            <a:r>
              <a:rPr lang="en-GB" dirty="0" err="1"/>
              <a:t>Literatúra</a:t>
            </a:r>
            <a:endParaRPr lang="en-GB" dirty="0"/>
          </a:p>
          <a:p>
            <a:pPr lvl="1"/>
            <a:r>
              <a:rPr lang="de-DE" dirty="0" err="1"/>
              <a:t>Veralgemeinerte</a:t>
            </a:r>
            <a:r>
              <a:rPr lang="de-DE" dirty="0"/>
              <a:t> newtonsche Fluide" (2019) </a:t>
            </a:r>
            <a:r>
              <a:rPr lang="de-DE" dirty="0" err="1"/>
              <a:t>by</a:t>
            </a:r>
            <a:r>
              <a:rPr lang="de-DE" dirty="0"/>
              <a:t> Markus Rütten (978-3-662-56226-0) – </a:t>
            </a:r>
            <a:r>
              <a:rPr lang="de-DE" dirty="0" err="1"/>
              <a:t>odporúčal</a:t>
            </a:r>
            <a:r>
              <a:rPr lang="de-DE" dirty="0"/>
              <a:t> </a:t>
            </a:r>
            <a:r>
              <a:rPr lang="de-DE" dirty="0" err="1"/>
              <a:t>autor</a:t>
            </a:r>
            <a:r>
              <a:rPr lang="de-DE" dirty="0"/>
              <a:t> </a:t>
            </a:r>
            <a:r>
              <a:rPr lang="de-DE" dirty="0" err="1"/>
              <a:t>úlohy</a:t>
            </a:r>
            <a:r>
              <a:rPr lang="de-DE" dirty="0"/>
              <a:t> z TU Berlin</a:t>
            </a:r>
            <a:endParaRPr lang="en-GB" dirty="0"/>
          </a:p>
          <a:p>
            <a:pPr lvl="1"/>
            <a:endParaRPr lang="en-GB" dirty="0"/>
          </a:p>
          <a:p>
            <a:endParaRPr lang="en-GB" dirty="0"/>
          </a:p>
        </p:txBody>
      </p:sp>
    </p:spTree>
    <p:extLst>
      <p:ext uri="{BB962C8B-B14F-4D97-AF65-F5344CB8AC3E}">
        <p14:creationId xmlns:p14="http://schemas.microsoft.com/office/powerpoint/2010/main" val="14146861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56" name="Rectangle 2155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a:xfrm>
            <a:off x="480060" y="325369"/>
            <a:ext cx="3276451" cy="1956841"/>
          </a:xfrm>
        </p:spPr>
        <p:txBody>
          <a:bodyPr anchor="b">
            <a:normAutofit/>
          </a:bodyPr>
          <a:lstStyle/>
          <a:p>
            <a:br>
              <a:rPr lang="en-GB" sz="4300" dirty="0"/>
            </a:br>
            <a:r>
              <a:rPr lang="sk-SK" sz="4300" b="1" dirty="0"/>
              <a:t>15. Studený nápoj</a:t>
            </a:r>
            <a:endParaRPr lang="en-GB" sz="4300" dirty="0"/>
          </a:p>
        </p:txBody>
      </p:sp>
      <p:sp>
        <p:nvSpPr>
          <p:cNvPr id="2155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sX0" fmla="*/ 0 w 2606040"/>
              <a:gd name="csY0" fmla="*/ 0 h 18288"/>
              <a:gd name="csX1" fmla="*/ 625450 w 2606040"/>
              <a:gd name="csY1" fmla="*/ 0 h 18288"/>
              <a:gd name="csX2" fmla="*/ 1224839 w 2606040"/>
              <a:gd name="csY2" fmla="*/ 0 h 18288"/>
              <a:gd name="csX3" fmla="*/ 1824228 w 2606040"/>
              <a:gd name="csY3" fmla="*/ 0 h 18288"/>
              <a:gd name="csX4" fmla="*/ 2606040 w 2606040"/>
              <a:gd name="csY4" fmla="*/ 0 h 18288"/>
              <a:gd name="csX5" fmla="*/ 2606040 w 2606040"/>
              <a:gd name="csY5" fmla="*/ 18288 h 18288"/>
              <a:gd name="csX6" fmla="*/ 1902409 w 2606040"/>
              <a:gd name="csY6" fmla="*/ 18288 h 18288"/>
              <a:gd name="csX7" fmla="*/ 1276960 w 2606040"/>
              <a:gd name="csY7" fmla="*/ 18288 h 18288"/>
              <a:gd name="csX8" fmla="*/ 677570 w 2606040"/>
              <a:gd name="csY8" fmla="*/ 18288 h 18288"/>
              <a:gd name="csX9" fmla="*/ 0 w 2606040"/>
              <a:gd name="csY9" fmla="*/ 18288 h 18288"/>
              <a:gd name="csX10" fmla="*/ 0 w 260604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480060" y="2872899"/>
            <a:ext cx="3182691" cy="3727326"/>
          </a:xfrm>
        </p:spPr>
        <p:txBody>
          <a:bodyPr>
            <a:normAutofit/>
          </a:bodyPr>
          <a:lstStyle/>
          <a:p>
            <a:r>
              <a:rPr lang="sk-SK" sz="2000" dirty="0"/>
              <a:t>Plechovku alebo fľašu nápoja izbovej teploty je možné ochladiť v </a:t>
            </a:r>
            <a:r>
              <a:rPr lang="sk-SK" sz="2000" dirty="0">
                <a:solidFill>
                  <a:srgbClr val="FF0000"/>
                </a:solidFill>
              </a:rPr>
              <a:t>chladiacom boxe s ľadom</a:t>
            </a:r>
            <a:r>
              <a:rPr lang="sk-SK" sz="2000" dirty="0"/>
              <a:t>. Pridaním </a:t>
            </a:r>
            <a:r>
              <a:rPr lang="sk-SK" sz="2000" dirty="0">
                <a:solidFill>
                  <a:srgbClr val="FF0000"/>
                </a:solidFill>
              </a:rPr>
              <a:t>soli a alkoholu </a:t>
            </a:r>
            <a:r>
              <a:rPr lang="sk-SK" sz="2000" dirty="0"/>
              <a:t>do ľadu môžeme zvýšiť </a:t>
            </a:r>
            <a:r>
              <a:rPr lang="sk-SK" sz="2000" dirty="0">
                <a:solidFill>
                  <a:srgbClr val="FF0000"/>
                </a:solidFill>
              </a:rPr>
              <a:t>rýchlosť chladenia </a:t>
            </a:r>
            <a:r>
              <a:rPr lang="sk-SK" sz="2000" dirty="0"/>
              <a:t>a ovplyvniť </a:t>
            </a:r>
            <a:r>
              <a:rPr lang="sk-SK" sz="2000" dirty="0">
                <a:solidFill>
                  <a:srgbClr val="FF0000"/>
                </a:solidFill>
              </a:rPr>
              <a:t>konečnú teplotu </a:t>
            </a:r>
            <a:r>
              <a:rPr lang="sk-SK" sz="2000" dirty="0"/>
              <a:t>nápoja. Preskúmajte vplyv relevantných parametrov na najnižšiu dosiahnuteľnú teplotu nápoja a najvyššiu rýchlosť chladenia.</a:t>
            </a:r>
            <a:endParaRPr lang="en-GB" sz="2000" dirty="0"/>
          </a:p>
        </p:txBody>
      </p:sp>
      <p:pic>
        <p:nvPicPr>
          <p:cNvPr id="20482" name="Picture 2" descr="Kailua Cooler - Patio Cooler, American Cool Box, Refrigerated Truck, P">
            <a:extLst>
              <a:ext uri="{FF2B5EF4-FFF2-40B4-BE49-F238E27FC236}">
                <a16:creationId xmlns:a16="http://schemas.microsoft.com/office/drawing/2014/main" id="{416F5E4F-83D0-4ACF-BE55-347F9AC317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579" r="27001"/>
          <a:stretch>
            <a:fillRect/>
          </a:stretch>
        </p:blipFill>
        <p:spPr bwMode="auto">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74386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9FC64-0CA6-4FA9-8AE5-C0040D5ED546}"/>
              </a:ext>
            </a:extLst>
          </p:cNvPr>
          <p:cNvSpPr>
            <a:spLocks noGrp="1"/>
          </p:cNvSpPr>
          <p:nvPr>
            <p:ph type="title"/>
          </p:nvPr>
        </p:nvSpPr>
        <p:spPr>
          <a:xfrm>
            <a:off x="628650" y="315363"/>
            <a:ext cx="7886700" cy="1325563"/>
          </a:xfrm>
        </p:spPr>
        <p:txBody>
          <a:bodyPr/>
          <a:lstStyle/>
          <a:p>
            <a:r>
              <a:rPr lang="sk-SK" sz="3200" b="1" dirty="0"/>
              <a:t>15. Studený nápoj</a:t>
            </a:r>
            <a:endParaRPr lang="en-GB" dirty="0"/>
          </a:p>
        </p:txBody>
      </p:sp>
      <p:sp>
        <p:nvSpPr>
          <p:cNvPr id="3" name="Content Placeholder 2">
            <a:extLst>
              <a:ext uri="{FF2B5EF4-FFF2-40B4-BE49-F238E27FC236}">
                <a16:creationId xmlns:a16="http://schemas.microsoft.com/office/drawing/2014/main" id="{4467F7FA-155E-4DC8-93BC-4ADFCF6E1C54}"/>
              </a:ext>
            </a:extLst>
          </p:cNvPr>
          <p:cNvSpPr>
            <a:spLocks noGrp="1"/>
          </p:cNvSpPr>
          <p:nvPr>
            <p:ph idx="1"/>
          </p:nvPr>
        </p:nvSpPr>
        <p:spPr>
          <a:xfrm>
            <a:off x="628650" y="1561322"/>
            <a:ext cx="7886700" cy="5296677"/>
          </a:xfrm>
        </p:spPr>
        <p:txBody>
          <a:bodyPr>
            <a:normAutofit lnSpcReduction="10000"/>
          </a:bodyPr>
          <a:lstStyle/>
          <a:p>
            <a:r>
              <a:rPr lang="en-GB" dirty="0" err="1"/>
              <a:t>Princíp</a:t>
            </a:r>
            <a:r>
              <a:rPr lang="en-GB" dirty="0"/>
              <a:t> </a:t>
            </a:r>
            <a:r>
              <a:rPr lang="en-GB" dirty="0" err="1"/>
              <a:t>javu</a:t>
            </a:r>
            <a:endParaRPr lang="en-GB" dirty="0"/>
          </a:p>
          <a:p>
            <a:pPr lvl="1"/>
            <a:r>
              <a:rPr lang="en-GB" dirty="0" err="1"/>
              <a:t>Pridanie</a:t>
            </a:r>
            <a:r>
              <a:rPr lang="en-GB" dirty="0"/>
              <a:t> soli </a:t>
            </a:r>
            <a:r>
              <a:rPr lang="en-GB" dirty="0" err="1"/>
              <a:t>zníži</a:t>
            </a:r>
            <a:r>
              <a:rPr lang="en-GB" dirty="0"/>
              <a:t> </a:t>
            </a:r>
            <a:r>
              <a:rPr lang="en-GB" dirty="0" err="1"/>
              <a:t>teplotu</a:t>
            </a:r>
            <a:r>
              <a:rPr lang="en-GB" dirty="0"/>
              <a:t> </a:t>
            </a:r>
            <a:r>
              <a:rPr lang="en-GB" dirty="0" err="1"/>
              <a:t>topenia</a:t>
            </a:r>
            <a:r>
              <a:rPr lang="en-GB" dirty="0"/>
              <a:t> </a:t>
            </a:r>
            <a:r>
              <a:rPr lang="en-GB" dirty="0" err="1"/>
              <a:t>ľadu</a:t>
            </a:r>
            <a:r>
              <a:rPr lang="en-GB" dirty="0"/>
              <a:t> (</a:t>
            </a:r>
            <a:r>
              <a:rPr lang="en-GB" dirty="0" err="1"/>
              <a:t>ľad</a:t>
            </a:r>
            <a:r>
              <a:rPr lang="en-GB" dirty="0"/>
              <a:t> </a:t>
            </a:r>
            <a:r>
              <a:rPr lang="en-GB" dirty="0" err="1"/>
              <a:t>sa</a:t>
            </a:r>
            <a:r>
              <a:rPr lang="en-GB" dirty="0"/>
              <a:t> </a:t>
            </a:r>
            <a:r>
              <a:rPr lang="en-GB" dirty="0" err="1"/>
              <a:t>topí</a:t>
            </a:r>
            <a:r>
              <a:rPr lang="en-GB" dirty="0"/>
              <a:t>), </a:t>
            </a:r>
            <a:r>
              <a:rPr lang="en-GB" dirty="0" err="1"/>
              <a:t>na</a:t>
            </a:r>
            <a:r>
              <a:rPr lang="en-GB" dirty="0"/>
              <a:t> </a:t>
            </a:r>
            <a:r>
              <a:rPr lang="en-GB" dirty="0" err="1"/>
              <a:t>roztopenie</a:t>
            </a:r>
            <a:r>
              <a:rPr lang="en-GB" dirty="0"/>
              <a:t> </a:t>
            </a:r>
            <a:r>
              <a:rPr lang="en-GB" dirty="0" err="1"/>
              <a:t>sa</a:t>
            </a:r>
            <a:r>
              <a:rPr lang="en-GB" dirty="0"/>
              <a:t> </a:t>
            </a:r>
            <a:r>
              <a:rPr lang="en-GB" dirty="0" err="1"/>
              <a:t>spotrebuje</a:t>
            </a:r>
            <a:r>
              <a:rPr lang="en-GB" dirty="0"/>
              <a:t> </a:t>
            </a:r>
            <a:r>
              <a:rPr lang="en-GB" dirty="0" err="1"/>
              <a:t>latentné</a:t>
            </a:r>
            <a:r>
              <a:rPr lang="en-GB" dirty="0"/>
              <a:t> </a:t>
            </a:r>
            <a:r>
              <a:rPr lang="en-GB" dirty="0" err="1"/>
              <a:t>teplo</a:t>
            </a:r>
            <a:r>
              <a:rPr lang="en-GB" dirty="0"/>
              <a:t> </a:t>
            </a:r>
            <a:r>
              <a:rPr lang="en-GB" dirty="0" err="1"/>
              <a:t>topenia</a:t>
            </a:r>
            <a:endParaRPr lang="en-GB" dirty="0"/>
          </a:p>
          <a:p>
            <a:pPr lvl="1"/>
            <a:r>
              <a:rPr lang="en-GB" dirty="0" err="1"/>
              <a:t>Pridanie</a:t>
            </a:r>
            <a:r>
              <a:rPr lang="en-GB" dirty="0"/>
              <a:t> </a:t>
            </a:r>
            <a:r>
              <a:rPr lang="en-GB" dirty="0" err="1"/>
              <a:t>alkoholu</a:t>
            </a:r>
            <a:endParaRPr lang="en-GB" dirty="0"/>
          </a:p>
          <a:p>
            <a:pPr lvl="2"/>
            <a:r>
              <a:rPr lang="en-GB" dirty="0" err="1"/>
              <a:t>Mení</a:t>
            </a:r>
            <a:r>
              <a:rPr lang="en-GB" dirty="0"/>
              <a:t> </a:t>
            </a:r>
            <a:r>
              <a:rPr lang="en-GB" dirty="0" err="1"/>
              <a:t>sa</a:t>
            </a:r>
            <a:r>
              <a:rPr lang="en-GB" dirty="0"/>
              <a:t> </a:t>
            </a:r>
            <a:r>
              <a:rPr lang="en-GB" dirty="0" err="1"/>
              <a:t>rozpustnosť</a:t>
            </a:r>
            <a:r>
              <a:rPr lang="en-GB" dirty="0"/>
              <a:t> soli </a:t>
            </a:r>
            <a:r>
              <a:rPr lang="en-GB" dirty="0" err="1"/>
              <a:t>vo</a:t>
            </a:r>
            <a:r>
              <a:rPr lang="en-GB" dirty="0"/>
              <a:t> </a:t>
            </a:r>
            <a:r>
              <a:rPr lang="en-GB" dirty="0" err="1"/>
              <a:t>vode</a:t>
            </a:r>
            <a:endParaRPr lang="en-GB" dirty="0"/>
          </a:p>
          <a:p>
            <a:pPr lvl="2"/>
            <a:r>
              <a:rPr lang="en-GB" dirty="0" err="1"/>
              <a:t>Rýchlejšie</a:t>
            </a:r>
            <a:r>
              <a:rPr lang="en-GB" dirty="0"/>
              <a:t> </a:t>
            </a:r>
            <a:r>
              <a:rPr lang="en-GB" dirty="0" err="1"/>
              <a:t>sa</a:t>
            </a:r>
            <a:r>
              <a:rPr lang="en-GB" dirty="0"/>
              <a:t> </a:t>
            </a:r>
            <a:r>
              <a:rPr lang="en-GB" dirty="0" err="1"/>
              <a:t>odparuje</a:t>
            </a:r>
            <a:r>
              <a:rPr lang="en-GB" dirty="0"/>
              <a:t>, </a:t>
            </a:r>
            <a:r>
              <a:rPr lang="en-GB" dirty="0" err="1"/>
              <a:t>na</a:t>
            </a:r>
            <a:r>
              <a:rPr lang="en-GB" dirty="0"/>
              <a:t> </a:t>
            </a:r>
            <a:r>
              <a:rPr lang="en-GB" dirty="0" err="1"/>
              <a:t>odparovanie</a:t>
            </a:r>
            <a:r>
              <a:rPr lang="en-GB" dirty="0"/>
              <a:t> </a:t>
            </a:r>
            <a:r>
              <a:rPr lang="en-GB" dirty="0" err="1"/>
              <a:t>sa</a:t>
            </a:r>
            <a:r>
              <a:rPr lang="en-GB" dirty="0"/>
              <a:t> </a:t>
            </a:r>
            <a:r>
              <a:rPr lang="en-GB" dirty="0" err="1"/>
              <a:t>spotrebuje</a:t>
            </a:r>
            <a:r>
              <a:rPr lang="en-GB" dirty="0"/>
              <a:t> </a:t>
            </a:r>
            <a:r>
              <a:rPr lang="en-GB" dirty="0" err="1"/>
              <a:t>latentné</a:t>
            </a:r>
            <a:r>
              <a:rPr lang="en-GB" dirty="0"/>
              <a:t> </a:t>
            </a:r>
            <a:r>
              <a:rPr lang="en-GB" dirty="0" err="1"/>
              <a:t>teplo</a:t>
            </a:r>
            <a:r>
              <a:rPr lang="en-GB" dirty="0"/>
              <a:t> </a:t>
            </a:r>
            <a:r>
              <a:rPr lang="en-GB" dirty="0" err="1"/>
              <a:t>odparovania</a:t>
            </a:r>
            <a:endParaRPr lang="en-GB" dirty="0"/>
          </a:p>
          <a:p>
            <a:r>
              <a:rPr lang="en-GB" dirty="0" err="1"/>
              <a:t>Teoretické</a:t>
            </a:r>
            <a:r>
              <a:rPr lang="en-GB" dirty="0"/>
              <a:t> </a:t>
            </a:r>
            <a:r>
              <a:rPr lang="en-GB" dirty="0" err="1"/>
              <a:t>vysvetlenie</a:t>
            </a:r>
            <a:endParaRPr lang="en-GB" dirty="0"/>
          </a:p>
          <a:p>
            <a:pPr lvl="1"/>
            <a:r>
              <a:rPr lang="en-GB" dirty="0"/>
              <a:t>To, </a:t>
            </a:r>
            <a:r>
              <a:rPr lang="en-GB" dirty="0" err="1"/>
              <a:t>akú</a:t>
            </a:r>
            <a:r>
              <a:rPr lang="en-GB" dirty="0"/>
              <a:t> </a:t>
            </a:r>
            <a:r>
              <a:rPr lang="en-GB" dirty="0" err="1"/>
              <a:t>najnižšiu</a:t>
            </a:r>
            <a:r>
              <a:rPr lang="en-GB" dirty="0"/>
              <a:t> </a:t>
            </a:r>
            <a:r>
              <a:rPr lang="en-GB" dirty="0" err="1"/>
              <a:t>teplotu</a:t>
            </a:r>
            <a:r>
              <a:rPr lang="en-GB" dirty="0"/>
              <a:t> </a:t>
            </a:r>
            <a:r>
              <a:rPr lang="en-GB" dirty="0" err="1"/>
              <a:t>možno</a:t>
            </a:r>
            <a:r>
              <a:rPr lang="en-GB" dirty="0"/>
              <a:t> </a:t>
            </a:r>
            <a:r>
              <a:rPr lang="en-GB" dirty="0" err="1"/>
              <a:t>dosiahnuť</a:t>
            </a:r>
            <a:r>
              <a:rPr lang="en-GB" dirty="0"/>
              <a:t>, </a:t>
            </a:r>
            <a:r>
              <a:rPr lang="en-GB" dirty="0" err="1"/>
              <a:t>rieši</a:t>
            </a:r>
            <a:r>
              <a:rPr lang="en-GB" dirty="0"/>
              <a:t> </a:t>
            </a:r>
            <a:r>
              <a:rPr lang="en-GB" dirty="0" err="1">
                <a:solidFill>
                  <a:srgbClr val="FF0000"/>
                </a:solidFill>
              </a:rPr>
              <a:t>fyzikálna</a:t>
            </a:r>
            <a:r>
              <a:rPr lang="en-GB" dirty="0">
                <a:solidFill>
                  <a:srgbClr val="FF0000"/>
                </a:solidFill>
              </a:rPr>
              <a:t> </a:t>
            </a:r>
            <a:r>
              <a:rPr lang="en-GB" dirty="0" err="1">
                <a:solidFill>
                  <a:srgbClr val="FF0000"/>
                </a:solidFill>
              </a:rPr>
              <a:t>chémia</a:t>
            </a:r>
            <a:endParaRPr lang="en-GB" dirty="0">
              <a:solidFill>
                <a:srgbClr val="FF0000"/>
              </a:solidFill>
            </a:endParaRPr>
          </a:p>
          <a:p>
            <a:pPr lvl="1"/>
            <a:r>
              <a:rPr lang="en-GB" dirty="0" err="1"/>
              <a:t>Súvisí</a:t>
            </a:r>
            <a:r>
              <a:rPr lang="en-GB" dirty="0"/>
              <a:t> to s </a:t>
            </a:r>
            <a:r>
              <a:rPr lang="en-GB" dirty="0" err="1"/>
              <a:t>fázovým</a:t>
            </a:r>
            <a:r>
              <a:rPr lang="en-GB" dirty="0"/>
              <a:t> </a:t>
            </a:r>
            <a:r>
              <a:rPr lang="en-GB" dirty="0" err="1"/>
              <a:t>diagramom</a:t>
            </a:r>
            <a:r>
              <a:rPr lang="en-GB" dirty="0"/>
              <a:t> </a:t>
            </a:r>
            <a:r>
              <a:rPr lang="en-GB" dirty="0" err="1"/>
              <a:t>ľadu</a:t>
            </a:r>
            <a:r>
              <a:rPr lang="en-GB" dirty="0"/>
              <a:t> a s </a:t>
            </a:r>
            <a:r>
              <a:rPr lang="en-GB" dirty="0" err="1"/>
              <a:t>energetickými</a:t>
            </a:r>
            <a:r>
              <a:rPr lang="en-GB" dirty="0"/>
              <a:t> </a:t>
            </a:r>
            <a:r>
              <a:rPr lang="en-GB" dirty="0" err="1"/>
              <a:t>úsporami</a:t>
            </a:r>
            <a:r>
              <a:rPr lang="en-GB" dirty="0"/>
              <a:t> </a:t>
            </a:r>
            <a:r>
              <a:rPr lang="en-GB" dirty="0" err="1"/>
              <a:t>pri</a:t>
            </a:r>
            <a:r>
              <a:rPr lang="en-GB" dirty="0"/>
              <a:t> </a:t>
            </a:r>
            <a:r>
              <a:rPr lang="en-GB" dirty="0" err="1"/>
              <a:t>vmiešaní</a:t>
            </a:r>
            <a:r>
              <a:rPr lang="en-GB" dirty="0"/>
              <a:t> soli do </a:t>
            </a:r>
            <a:r>
              <a:rPr lang="en-GB" dirty="0" err="1"/>
              <a:t>vody</a:t>
            </a:r>
            <a:endParaRPr lang="en-GB" dirty="0"/>
          </a:p>
          <a:p>
            <a:pPr lvl="1"/>
            <a:r>
              <a:rPr lang="en-GB" dirty="0" err="1"/>
              <a:t>Rýchlosť</a:t>
            </a:r>
            <a:r>
              <a:rPr lang="en-GB" dirty="0"/>
              <a:t> </a:t>
            </a:r>
            <a:r>
              <a:rPr lang="en-GB" dirty="0" err="1"/>
              <a:t>chladenia</a:t>
            </a:r>
            <a:r>
              <a:rPr lang="en-GB" dirty="0"/>
              <a:t> </a:t>
            </a:r>
            <a:r>
              <a:rPr lang="en-GB" dirty="0" err="1"/>
              <a:t>nápoja</a:t>
            </a:r>
            <a:r>
              <a:rPr lang="en-GB" dirty="0"/>
              <a:t> </a:t>
            </a:r>
            <a:r>
              <a:rPr lang="en-GB" dirty="0" err="1"/>
              <a:t>súvisí</a:t>
            </a:r>
            <a:r>
              <a:rPr lang="en-GB" dirty="0"/>
              <a:t> s </a:t>
            </a:r>
            <a:r>
              <a:rPr lang="en-GB" dirty="0" err="1"/>
              <a:t>rýchlosťou</a:t>
            </a:r>
            <a:r>
              <a:rPr lang="en-GB" dirty="0"/>
              <a:t> </a:t>
            </a:r>
            <a:r>
              <a:rPr lang="en-GB" dirty="0" err="1"/>
              <a:t>prestupu</a:t>
            </a:r>
            <a:r>
              <a:rPr lang="en-GB" dirty="0"/>
              <a:t> </a:t>
            </a:r>
            <a:r>
              <a:rPr lang="en-GB" dirty="0" err="1"/>
              <a:t>tepla</a:t>
            </a:r>
            <a:r>
              <a:rPr lang="en-GB" dirty="0"/>
              <a:t> z </a:t>
            </a:r>
            <a:r>
              <a:rPr lang="en-GB" dirty="0" err="1"/>
              <a:t>nápoja</a:t>
            </a:r>
            <a:r>
              <a:rPr lang="en-GB" dirty="0"/>
              <a:t> do </a:t>
            </a:r>
            <a:r>
              <a:rPr lang="en-GB" dirty="0" err="1"/>
              <a:t>zmesi</a:t>
            </a:r>
            <a:r>
              <a:rPr lang="en-GB" dirty="0"/>
              <a:t> </a:t>
            </a:r>
            <a:r>
              <a:rPr lang="en-GB" dirty="0" err="1"/>
              <a:t>ľadu</a:t>
            </a:r>
            <a:r>
              <a:rPr lang="en-GB" dirty="0"/>
              <a:t> a </a:t>
            </a:r>
            <a:r>
              <a:rPr lang="en-GB" dirty="0" err="1"/>
              <a:t>vody</a:t>
            </a:r>
            <a:r>
              <a:rPr lang="en-GB" dirty="0"/>
              <a:t> (</a:t>
            </a:r>
            <a:r>
              <a:rPr lang="en-GB" dirty="0" err="1"/>
              <a:t>napríklad</a:t>
            </a:r>
            <a:r>
              <a:rPr lang="en-GB" dirty="0"/>
              <a:t> od </a:t>
            </a:r>
            <a:r>
              <a:rPr lang="en-GB" dirty="0" err="1"/>
              <a:t>typu</a:t>
            </a:r>
            <a:r>
              <a:rPr lang="en-GB" dirty="0"/>
              <a:t> </a:t>
            </a:r>
            <a:r>
              <a:rPr lang="en-GB" dirty="0" err="1"/>
              <a:t>fľaše</a:t>
            </a:r>
            <a:r>
              <a:rPr lang="en-GB" dirty="0"/>
              <a:t>), </a:t>
            </a:r>
            <a:r>
              <a:rPr lang="en-GB" dirty="0" err="1"/>
              <a:t>rýchlosť</a:t>
            </a:r>
            <a:r>
              <a:rPr lang="en-GB" dirty="0"/>
              <a:t> </a:t>
            </a:r>
            <a:r>
              <a:rPr lang="en-GB" dirty="0" err="1"/>
              <a:t>chladnutia</a:t>
            </a:r>
            <a:r>
              <a:rPr lang="en-GB" dirty="0"/>
              <a:t> </a:t>
            </a:r>
            <a:r>
              <a:rPr lang="en-GB" dirty="0" err="1"/>
              <a:t>zmesi</a:t>
            </a:r>
            <a:r>
              <a:rPr lang="en-GB" dirty="0"/>
              <a:t> </a:t>
            </a:r>
            <a:r>
              <a:rPr lang="en-GB" dirty="0" err="1"/>
              <a:t>závisí</a:t>
            </a:r>
            <a:r>
              <a:rPr lang="en-GB" dirty="0"/>
              <a:t> </a:t>
            </a:r>
            <a:r>
              <a:rPr lang="en-GB" dirty="0" err="1"/>
              <a:t>asi</a:t>
            </a:r>
            <a:r>
              <a:rPr lang="en-GB" dirty="0"/>
              <a:t> </a:t>
            </a:r>
            <a:r>
              <a:rPr lang="en-GB" dirty="0" err="1"/>
              <a:t>aj</a:t>
            </a:r>
            <a:r>
              <a:rPr lang="en-GB" dirty="0"/>
              <a:t> od </a:t>
            </a:r>
            <a:r>
              <a:rPr lang="en-GB" dirty="0" err="1"/>
              <a:t>miešania</a:t>
            </a:r>
            <a:r>
              <a:rPr lang="en-GB" dirty="0"/>
              <a:t> </a:t>
            </a:r>
            <a:r>
              <a:rPr lang="en-GB" dirty="0" err="1"/>
              <a:t>zmesi</a:t>
            </a:r>
            <a:r>
              <a:rPr lang="en-GB" dirty="0"/>
              <a:t>, od </a:t>
            </a:r>
            <a:r>
              <a:rPr lang="en-GB" dirty="0" err="1"/>
              <a:t>odparovania</a:t>
            </a:r>
            <a:r>
              <a:rPr lang="en-GB" dirty="0"/>
              <a:t> (</a:t>
            </a:r>
            <a:r>
              <a:rPr lang="en-GB" dirty="0" err="1"/>
              <a:t>ofukovanie</a:t>
            </a:r>
            <a:r>
              <a:rPr lang="en-GB" dirty="0"/>
              <a:t>)?</a:t>
            </a:r>
          </a:p>
          <a:p>
            <a:r>
              <a:rPr lang="en-GB" dirty="0" err="1"/>
              <a:t>Čo</a:t>
            </a:r>
            <a:r>
              <a:rPr lang="en-GB" dirty="0"/>
              <a:t> s </a:t>
            </a:r>
            <a:r>
              <a:rPr lang="en-GB" dirty="0" err="1"/>
              <a:t>úlohou</a:t>
            </a:r>
            <a:endParaRPr lang="en-GB" dirty="0"/>
          </a:p>
          <a:p>
            <a:pPr lvl="1"/>
            <a:r>
              <a:rPr lang="en-GB" dirty="0" err="1"/>
              <a:t>Naštudovať</a:t>
            </a:r>
            <a:r>
              <a:rPr lang="en-GB" dirty="0"/>
              <a:t> </a:t>
            </a:r>
            <a:r>
              <a:rPr lang="en-GB" dirty="0" err="1"/>
              <a:t>si</a:t>
            </a:r>
            <a:r>
              <a:rPr lang="en-GB" dirty="0"/>
              <a:t> </a:t>
            </a:r>
            <a:r>
              <a:rPr lang="en-GB" dirty="0" err="1"/>
              <a:t>príslušnú</a:t>
            </a:r>
            <a:r>
              <a:rPr lang="en-GB" dirty="0"/>
              <a:t> </a:t>
            </a:r>
            <a:r>
              <a:rPr lang="en-GB" dirty="0" err="1"/>
              <a:t>časť</a:t>
            </a:r>
            <a:r>
              <a:rPr lang="en-GB" dirty="0"/>
              <a:t> </a:t>
            </a:r>
            <a:r>
              <a:rPr lang="en-GB" dirty="0" err="1"/>
              <a:t>fyzikálnej</a:t>
            </a:r>
            <a:r>
              <a:rPr lang="en-GB" dirty="0"/>
              <a:t> </a:t>
            </a:r>
            <a:r>
              <a:rPr lang="en-GB" dirty="0" err="1"/>
              <a:t>chémie</a:t>
            </a:r>
            <a:endParaRPr lang="en-GB" dirty="0"/>
          </a:p>
          <a:p>
            <a:pPr lvl="1"/>
            <a:r>
              <a:rPr lang="en-GB" dirty="0" err="1"/>
              <a:t>Pripraviť</a:t>
            </a:r>
            <a:r>
              <a:rPr lang="en-GB" dirty="0"/>
              <a:t> </a:t>
            </a:r>
            <a:r>
              <a:rPr lang="en-GB" dirty="0" err="1"/>
              <a:t>zmesi</a:t>
            </a:r>
            <a:r>
              <a:rPr lang="en-GB" dirty="0"/>
              <a:t> </a:t>
            </a:r>
            <a:r>
              <a:rPr lang="en-GB" dirty="0" err="1"/>
              <a:t>ľadu</a:t>
            </a:r>
            <a:r>
              <a:rPr lang="en-GB" dirty="0"/>
              <a:t>, soli a </a:t>
            </a:r>
            <a:r>
              <a:rPr lang="en-GB" dirty="0" err="1"/>
              <a:t>alkoholu</a:t>
            </a:r>
            <a:r>
              <a:rPr lang="en-GB" dirty="0"/>
              <a:t> (</a:t>
            </a:r>
            <a:r>
              <a:rPr lang="en-GB" dirty="0" err="1"/>
              <a:t>asi</a:t>
            </a:r>
            <a:r>
              <a:rPr lang="en-GB" dirty="0"/>
              <a:t> </a:t>
            </a:r>
            <a:r>
              <a:rPr lang="en-GB" dirty="0" err="1"/>
              <a:t>denaturovaného</a:t>
            </a:r>
            <a:r>
              <a:rPr lang="en-GB" dirty="0"/>
              <a:t>) s </a:t>
            </a:r>
            <a:r>
              <a:rPr lang="en-GB" dirty="0" err="1"/>
              <a:t>rôznym</a:t>
            </a:r>
            <a:r>
              <a:rPr lang="en-GB" dirty="0"/>
              <a:t> </a:t>
            </a:r>
            <a:r>
              <a:rPr lang="en-GB" dirty="0" err="1"/>
              <a:t>zložením</a:t>
            </a:r>
            <a:r>
              <a:rPr lang="en-GB" dirty="0"/>
              <a:t> a </a:t>
            </a:r>
            <a:r>
              <a:rPr lang="en-GB" dirty="0" err="1"/>
              <a:t>merať</a:t>
            </a:r>
            <a:r>
              <a:rPr lang="en-GB" dirty="0"/>
              <a:t> </a:t>
            </a:r>
            <a:r>
              <a:rPr lang="en-GB" dirty="0" err="1"/>
              <a:t>najnižšiu</a:t>
            </a:r>
            <a:r>
              <a:rPr lang="en-GB" dirty="0"/>
              <a:t> </a:t>
            </a:r>
            <a:r>
              <a:rPr lang="en-GB" dirty="0" err="1"/>
              <a:t>dosiahnuteľnú</a:t>
            </a:r>
            <a:r>
              <a:rPr lang="en-GB" dirty="0"/>
              <a:t> </a:t>
            </a:r>
            <a:r>
              <a:rPr lang="en-GB" dirty="0" err="1"/>
              <a:t>teplotu</a:t>
            </a:r>
            <a:r>
              <a:rPr lang="en-GB" dirty="0"/>
              <a:t>, </a:t>
            </a:r>
            <a:r>
              <a:rPr lang="en-GB" dirty="0" err="1"/>
              <a:t>porovnať</a:t>
            </a:r>
            <a:r>
              <a:rPr lang="en-GB" dirty="0"/>
              <a:t> s </a:t>
            </a:r>
            <a:r>
              <a:rPr lang="en-GB" dirty="0" err="1"/>
              <a:t>teóriou</a:t>
            </a:r>
            <a:endParaRPr lang="en-GB" dirty="0"/>
          </a:p>
          <a:p>
            <a:pPr lvl="1"/>
            <a:r>
              <a:rPr lang="en-GB" dirty="0" err="1"/>
              <a:t>Vyhodnotiť</a:t>
            </a:r>
            <a:r>
              <a:rPr lang="en-GB" dirty="0"/>
              <a:t> </a:t>
            </a:r>
            <a:r>
              <a:rPr lang="en-GB" dirty="0" err="1"/>
              <a:t>aj</a:t>
            </a:r>
            <a:r>
              <a:rPr lang="en-GB" dirty="0"/>
              <a:t> </a:t>
            </a:r>
            <a:r>
              <a:rPr lang="en-GB" dirty="0" err="1"/>
              <a:t>rýchlosť</a:t>
            </a:r>
            <a:r>
              <a:rPr lang="en-GB" dirty="0"/>
              <a:t> </a:t>
            </a:r>
            <a:r>
              <a:rPr lang="en-GB" dirty="0" err="1"/>
              <a:t>poklesu</a:t>
            </a:r>
            <a:r>
              <a:rPr lang="en-GB" dirty="0"/>
              <a:t> </a:t>
            </a:r>
            <a:r>
              <a:rPr lang="en-GB" dirty="0" err="1"/>
              <a:t>teploty</a:t>
            </a:r>
            <a:r>
              <a:rPr lang="en-GB" dirty="0"/>
              <a:t> </a:t>
            </a:r>
            <a:r>
              <a:rPr lang="en-GB" dirty="0" err="1"/>
              <a:t>zmesi</a:t>
            </a:r>
            <a:endParaRPr lang="en-GB" dirty="0"/>
          </a:p>
          <a:p>
            <a:pPr lvl="1"/>
            <a:r>
              <a:rPr lang="en-GB" dirty="0" err="1"/>
              <a:t>Nájsť</a:t>
            </a:r>
            <a:r>
              <a:rPr lang="en-GB" dirty="0"/>
              <a:t> </a:t>
            </a:r>
            <a:r>
              <a:rPr lang="en-GB" dirty="0" err="1"/>
              <a:t>optimálne</a:t>
            </a:r>
            <a:r>
              <a:rPr lang="en-GB" dirty="0"/>
              <a:t> </a:t>
            </a:r>
            <a:r>
              <a:rPr lang="en-GB" dirty="0" err="1"/>
              <a:t>zloženie</a:t>
            </a:r>
            <a:r>
              <a:rPr lang="en-GB" dirty="0"/>
              <a:t> </a:t>
            </a:r>
            <a:r>
              <a:rPr lang="en-GB" dirty="0" err="1"/>
              <a:t>zmesi</a:t>
            </a:r>
            <a:endParaRPr lang="en-GB" dirty="0"/>
          </a:p>
          <a:p>
            <a:endParaRPr lang="en-GB" dirty="0"/>
          </a:p>
        </p:txBody>
      </p:sp>
    </p:spTree>
    <p:extLst>
      <p:ext uri="{BB962C8B-B14F-4D97-AF65-F5344CB8AC3E}">
        <p14:creationId xmlns:p14="http://schemas.microsoft.com/office/powerpoint/2010/main" val="10049954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63" name="Rectangle 21562">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65" name="Freeform: Shape 21564">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8824632"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a:xfrm>
            <a:off x="852775" y="609597"/>
            <a:ext cx="7044316" cy="1330841"/>
          </a:xfrm>
        </p:spPr>
        <p:txBody>
          <a:bodyPr>
            <a:normAutofit/>
          </a:bodyPr>
          <a:lstStyle/>
          <a:p>
            <a:br>
              <a:rPr lang="en-GB" dirty="0"/>
            </a:br>
            <a:r>
              <a:rPr lang="sk-SK" b="1" dirty="0"/>
              <a:t>16. Magnetický kolotoč </a:t>
            </a:r>
            <a:endParaRPr lang="en-GB" dirty="0"/>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852775" y="2198362"/>
            <a:ext cx="4142213" cy="4407711"/>
          </a:xfrm>
        </p:spPr>
        <p:txBody>
          <a:bodyPr>
            <a:normAutofit/>
          </a:bodyPr>
          <a:lstStyle/>
          <a:p>
            <a:r>
              <a:rPr lang="sk-SK" sz="2000" dirty="0"/>
              <a:t>Na </a:t>
            </a:r>
            <a:r>
              <a:rPr lang="sk-SK" sz="2000" dirty="0">
                <a:solidFill>
                  <a:srgbClr val="FF0000"/>
                </a:solidFill>
              </a:rPr>
              <a:t>vodorovný kotúč </a:t>
            </a:r>
            <a:r>
              <a:rPr lang="sk-SK" sz="2000" dirty="0"/>
              <a:t>je pripevnených niekoľko </a:t>
            </a:r>
            <a:r>
              <a:rPr lang="sk-SK" sz="2000" dirty="0" err="1">
                <a:solidFill>
                  <a:srgbClr val="FF0000"/>
                </a:solidFill>
              </a:rPr>
              <a:t>neodýmových</a:t>
            </a:r>
            <a:r>
              <a:rPr lang="sk-SK" sz="2000" dirty="0">
                <a:solidFill>
                  <a:srgbClr val="FF0000"/>
                </a:solidFill>
              </a:rPr>
              <a:t> magnetov</a:t>
            </a:r>
            <a:r>
              <a:rPr lang="sk-SK" sz="2000" dirty="0"/>
              <a:t>, pričom susedné magnety majú </a:t>
            </a:r>
            <a:r>
              <a:rPr lang="sk-SK" sz="2000" dirty="0">
                <a:solidFill>
                  <a:srgbClr val="FF0000"/>
                </a:solidFill>
              </a:rPr>
              <a:t>opačnú orientáciu pólov</a:t>
            </a:r>
            <a:r>
              <a:rPr lang="sk-SK" sz="2000" dirty="0"/>
              <a:t>. Nad kotúčom je vodorovne upevnená </a:t>
            </a:r>
            <a:r>
              <a:rPr lang="sk-SK" sz="2000" dirty="0">
                <a:solidFill>
                  <a:srgbClr val="FF0000"/>
                </a:solidFill>
              </a:rPr>
              <a:t>nemagnetická doska</a:t>
            </a:r>
            <a:r>
              <a:rPr lang="sk-SK" sz="2000" dirty="0"/>
              <a:t>. Keď sa kotúč otáča okolo svojej zvislej osi a na dosku položíme </a:t>
            </a:r>
            <a:r>
              <a:rPr lang="sk-SK" sz="2000" dirty="0">
                <a:solidFill>
                  <a:srgbClr val="FF0000"/>
                </a:solidFill>
              </a:rPr>
              <a:t>oceľovú guľôčku</a:t>
            </a:r>
            <a:r>
              <a:rPr lang="sk-SK" sz="2000" dirty="0"/>
              <a:t>, môže sa </a:t>
            </a:r>
            <a:r>
              <a:rPr lang="sk-SK" sz="2000" dirty="0">
                <a:solidFill>
                  <a:srgbClr val="FF0000"/>
                </a:solidFill>
              </a:rPr>
              <a:t>pohybovať</a:t>
            </a:r>
            <a:r>
              <a:rPr lang="sk-SK" sz="2000" dirty="0"/>
              <a:t> buď </a:t>
            </a:r>
            <a:r>
              <a:rPr lang="sk-SK" sz="2000" dirty="0">
                <a:solidFill>
                  <a:srgbClr val="FF0000"/>
                </a:solidFill>
              </a:rPr>
              <a:t>v smere</a:t>
            </a:r>
            <a:r>
              <a:rPr lang="sk-SK" sz="2000" dirty="0"/>
              <a:t>, alebo </a:t>
            </a:r>
            <a:r>
              <a:rPr lang="sk-SK" sz="2000" dirty="0">
                <a:solidFill>
                  <a:srgbClr val="FF0000"/>
                </a:solidFill>
              </a:rPr>
              <a:t>proti smeru </a:t>
            </a:r>
            <a:r>
              <a:rPr lang="sk-SK" sz="2000" dirty="0"/>
              <a:t>otáčania kotúča. Preskúmajte tento jav a určte, ako závisí pohyb guľôčky od relevantných parametrov</a:t>
            </a:r>
            <a:endParaRPr lang="en-GB" sz="2000" dirty="0"/>
          </a:p>
          <a:p>
            <a:endParaRPr lang="en-GB" sz="2000" dirty="0"/>
          </a:p>
        </p:txBody>
      </p:sp>
      <p:pic>
        <p:nvPicPr>
          <p:cNvPr id="7" name="Picture 6">
            <a:hlinkClick r:id="rId2" action="ppaction://hlinkfile"/>
            <a:extLst>
              <a:ext uri="{FF2B5EF4-FFF2-40B4-BE49-F238E27FC236}">
                <a16:creationId xmlns:a16="http://schemas.microsoft.com/office/drawing/2014/main" id="{A8B3AF16-907A-4C75-8B1B-CE25FB39B85B}"/>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5188814" y="3015124"/>
            <a:ext cx="3591379" cy="1884001"/>
          </a:xfrm>
          <a:prstGeom prst="rect">
            <a:avLst/>
          </a:prstGeom>
          <a:noFill/>
        </p:spPr>
      </p:pic>
      <p:sp>
        <p:nvSpPr>
          <p:cNvPr id="21567" name="Freeform: Shape 21566">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036218" y="6209414"/>
            <a:ext cx="5107781"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4669814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9FC64-0CA6-4FA9-8AE5-C0040D5ED546}"/>
              </a:ext>
            </a:extLst>
          </p:cNvPr>
          <p:cNvSpPr>
            <a:spLocks noGrp="1"/>
          </p:cNvSpPr>
          <p:nvPr>
            <p:ph type="title"/>
          </p:nvPr>
        </p:nvSpPr>
        <p:spPr>
          <a:xfrm>
            <a:off x="628650" y="315363"/>
            <a:ext cx="7886700" cy="1325563"/>
          </a:xfrm>
        </p:spPr>
        <p:txBody>
          <a:bodyPr/>
          <a:lstStyle/>
          <a:p>
            <a:r>
              <a:rPr lang="sk-SK" b="1" dirty="0"/>
              <a:t>16. Magnetický kolotoč</a:t>
            </a:r>
            <a:endParaRPr lang="en-GB" dirty="0"/>
          </a:p>
        </p:txBody>
      </p:sp>
      <p:sp>
        <p:nvSpPr>
          <p:cNvPr id="3" name="Content Placeholder 2">
            <a:extLst>
              <a:ext uri="{FF2B5EF4-FFF2-40B4-BE49-F238E27FC236}">
                <a16:creationId xmlns:a16="http://schemas.microsoft.com/office/drawing/2014/main" id="{4467F7FA-155E-4DC8-93BC-4ADFCF6E1C54}"/>
              </a:ext>
            </a:extLst>
          </p:cNvPr>
          <p:cNvSpPr>
            <a:spLocks noGrp="1"/>
          </p:cNvSpPr>
          <p:nvPr>
            <p:ph idx="1"/>
          </p:nvPr>
        </p:nvSpPr>
        <p:spPr>
          <a:xfrm>
            <a:off x="628650" y="1449356"/>
            <a:ext cx="7886700" cy="5408644"/>
          </a:xfrm>
        </p:spPr>
        <p:txBody>
          <a:bodyPr>
            <a:normAutofit/>
          </a:bodyPr>
          <a:lstStyle/>
          <a:p>
            <a:endParaRPr lang="en-GB" dirty="0"/>
          </a:p>
          <a:p>
            <a:endParaRPr lang="en-GB" dirty="0"/>
          </a:p>
        </p:txBody>
      </p:sp>
      <p:sp>
        <p:nvSpPr>
          <p:cNvPr id="4" name="Content Placeholder 2">
            <a:extLst>
              <a:ext uri="{FF2B5EF4-FFF2-40B4-BE49-F238E27FC236}">
                <a16:creationId xmlns:a16="http://schemas.microsoft.com/office/drawing/2014/main" id="{ED88B442-37DD-4462-B90A-431F39116554}"/>
              </a:ext>
            </a:extLst>
          </p:cNvPr>
          <p:cNvSpPr txBox="1">
            <a:spLocks/>
          </p:cNvSpPr>
          <p:nvPr/>
        </p:nvSpPr>
        <p:spPr>
          <a:xfrm>
            <a:off x="628650" y="1561322"/>
            <a:ext cx="7886700" cy="5296677"/>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err="1"/>
              <a:t>Čo</a:t>
            </a:r>
            <a:r>
              <a:rPr lang="en-GB" dirty="0"/>
              <a:t> s </a:t>
            </a:r>
            <a:r>
              <a:rPr lang="en-GB" dirty="0" err="1"/>
              <a:t>úlohou</a:t>
            </a:r>
            <a:endParaRPr lang="en-GB" dirty="0"/>
          </a:p>
          <a:p>
            <a:pPr lvl="1"/>
            <a:r>
              <a:rPr lang="en-GB" dirty="0" err="1"/>
              <a:t>Vyrobiť</a:t>
            </a:r>
            <a:r>
              <a:rPr lang="en-GB" dirty="0"/>
              <a:t> </a:t>
            </a:r>
            <a:r>
              <a:rPr lang="en-GB" dirty="0" err="1"/>
              <a:t>si</a:t>
            </a:r>
            <a:r>
              <a:rPr lang="en-GB" dirty="0"/>
              <a:t> system s </a:t>
            </a:r>
            <a:r>
              <a:rPr lang="en-GB" dirty="0" err="1"/>
              <a:t>nastaviteľnou</a:t>
            </a:r>
            <a:r>
              <a:rPr lang="en-GB" dirty="0"/>
              <a:t> </a:t>
            </a:r>
            <a:r>
              <a:rPr lang="en-GB" dirty="0" err="1"/>
              <a:t>frekvenciou</a:t>
            </a:r>
            <a:r>
              <a:rPr lang="en-GB" dirty="0"/>
              <a:t> </a:t>
            </a:r>
            <a:r>
              <a:rPr lang="en-GB" dirty="0" err="1"/>
              <a:t>otáčania</a:t>
            </a:r>
            <a:r>
              <a:rPr lang="en-GB" dirty="0"/>
              <a:t>, </a:t>
            </a:r>
            <a:r>
              <a:rPr lang="en-GB" dirty="0" err="1"/>
              <a:t>magnety</a:t>
            </a:r>
            <a:r>
              <a:rPr lang="en-GB" dirty="0"/>
              <a:t> v </a:t>
            </a:r>
            <a:r>
              <a:rPr lang="en-GB" dirty="0" err="1"/>
              <a:t>pravidelných</a:t>
            </a:r>
            <a:r>
              <a:rPr lang="en-GB" dirty="0"/>
              <a:t> </a:t>
            </a:r>
            <a:r>
              <a:rPr lang="en-GB" dirty="0" err="1"/>
              <a:t>rozostupoch</a:t>
            </a:r>
            <a:endParaRPr lang="en-GB" dirty="0"/>
          </a:p>
          <a:p>
            <a:pPr lvl="1"/>
            <a:r>
              <a:rPr lang="en-GB" dirty="0" err="1"/>
              <a:t>Skúsiť</a:t>
            </a:r>
            <a:r>
              <a:rPr lang="en-GB" dirty="0"/>
              <a:t> </a:t>
            </a:r>
            <a:r>
              <a:rPr lang="en-GB" dirty="0" err="1"/>
              <a:t>rôzne</a:t>
            </a:r>
            <a:r>
              <a:rPr lang="en-GB" dirty="0"/>
              <a:t> </a:t>
            </a:r>
            <a:r>
              <a:rPr lang="en-GB" dirty="0" err="1"/>
              <a:t>guľôčky</a:t>
            </a:r>
            <a:r>
              <a:rPr lang="en-GB" dirty="0"/>
              <a:t> a </a:t>
            </a:r>
            <a:r>
              <a:rPr lang="en-GB" dirty="0" err="1"/>
              <a:t>frekvencie</a:t>
            </a:r>
            <a:r>
              <a:rPr lang="en-GB" dirty="0"/>
              <a:t> </a:t>
            </a:r>
            <a:r>
              <a:rPr lang="en-GB" dirty="0" err="1"/>
              <a:t>otáčania</a:t>
            </a:r>
            <a:r>
              <a:rPr lang="en-GB" dirty="0"/>
              <a:t> a </a:t>
            </a:r>
            <a:r>
              <a:rPr lang="en-GB" dirty="0" err="1"/>
              <a:t>pozorovať</a:t>
            </a:r>
            <a:r>
              <a:rPr lang="en-GB" dirty="0"/>
              <a:t> </a:t>
            </a:r>
            <a:r>
              <a:rPr lang="en-GB" dirty="0" err="1"/>
              <a:t>efekty</a:t>
            </a:r>
            <a:endParaRPr lang="en-GB" dirty="0"/>
          </a:p>
          <a:p>
            <a:pPr lvl="1"/>
            <a:r>
              <a:rPr lang="en-GB" dirty="0" err="1"/>
              <a:t>Kvalitatívne</a:t>
            </a:r>
            <a:r>
              <a:rPr lang="en-GB" dirty="0"/>
              <a:t> </a:t>
            </a:r>
            <a:r>
              <a:rPr lang="en-GB" dirty="0" err="1"/>
              <a:t>vysvetliť</a:t>
            </a:r>
            <a:r>
              <a:rPr lang="en-GB" dirty="0"/>
              <a:t> </a:t>
            </a:r>
            <a:r>
              <a:rPr lang="en-GB" dirty="0" err="1"/>
              <a:t>jav</a:t>
            </a:r>
            <a:endParaRPr lang="en-GB" dirty="0"/>
          </a:p>
          <a:p>
            <a:pPr lvl="2"/>
            <a:r>
              <a:rPr lang="en-GB" dirty="0" err="1"/>
              <a:t>Pohyb</a:t>
            </a:r>
            <a:r>
              <a:rPr lang="en-GB" dirty="0"/>
              <a:t> v </a:t>
            </a:r>
            <a:r>
              <a:rPr lang="en-GB" dirty="0" err="1"/>
              <a:t>smere</a:t>
            </a:r>
            <a:r>
              <a:rPr lang="en-GB" dirty="0"/>
              <a:t> </a:t>
            </a:r>
            <a:r>
              <a:rPr lang="en-GB" dirty="0" err="1"/>
              <a:t>otáčania</a:t>
            </a:r>
            <a:r>
              <a:rPr lang="en-GB" dirty="0"/>
              <a:t> – </a:t>
            </a:r>
            <a:r>
              <a:rPr lang="en-GB" dirty="0" err="1"/>
              <a:t>pri</a:t>
            </a:r>
            <a:r>
              <a:rPr lang="en-GB" dirty="0"/>
              <a:t> </a:t>
            </a:r>
            <a:r>
              <a:rPr lang="en-GB" dirty="0" err="1">
                <a:solidFill>
                  <a:srgbClr val="FF0000"/>
                </a:solidFill>
              </a:rPr>
              <a:t>pomalom</a:t>
            </a:r>
            <a:r>
              <a:rPr lang="en-GB" dirty="0"/>
              <a:t> </a:t>
            </a:r>
            <a:r>
              <a:rPr lang="en-GB" dirty="0" err="1"/>
              <a:t>pohybe</a:t>
            </a:r>
            <a:r>
              <a:rPr lang="en-GB" dirty="0"/>
              <a:t>, </a:t>
            </a:r>
            <a:r>
              <a:rPr lang="en-GB" dirty="0" err="1"/>
              <a:t>guľôčka</a:t>
            </a:r>
            <a:r>
              <a:rPr lang="en-GB" dirty="0"/>
              <a:t> je </a:t>
            </a:r>
            <a:r>
              <a:rPr lang="en-GB" dirty="0" err="1">
                <a:solidFill>
                  <a:srgbClr val="FF0000"/>
                </a:solidFill>
              </a:rPr>
              <a:t>nad</a:t>
            </a:r>
            <a:r>
              <a:rPr lang="en-GB" dirty="0">
                <a:solidFill>
                  <a:srgbClr val="FF0000"/>
                </a:solidFill>
              </a:rPr>
              <a:t> </a:t>
            </a:r>
            <a:r>
              <a:rPr lang="en-GB" dirty="0" err="1">
                <a:solidFill>
                  <a:srgbClr val="FF0000"/>
                </a:solidFill>
              </a:rPr>
              <a:t>magnetom</a:t>
            </a:r>
            <a:r>
              <a:rPr lang="en-GB" dirty="0"/>
              <a:t>?</a:t>
            </a:r>
          </a:p>
          <a:p>
            <a:pPr lvl="2"/>
            <a:r>
              <a:rPr lang="en-GB" dirty="0" err="1"/>
              <a:t>Pohyb</a:t>
            </a:r>
            <a:r>
              <a:rPr lang="en-GB" dirty="0"/>
              <a:t> </a:t>
            </a:r>
            <a:r>
              <a:rPr lang="en-GB" dirty="0" err="1"/>
              <a:t>proti</a:t>
            </a:r>
            <a:r>
              <a:rPr lang="en-GB" dirty="0"/>
              <a:t> </a:t>
            </a:r>
            <a:r>
              <a:rPr lang="en-GB" dirty="0" err="1"/>
              <a:t>smeru</a:t>
            </a:r>
            <a:r>
              <a:rPr lang="en-GB" dirty="0"/>
              <a:t> </a:t>
            </a:r>
            <a:r>
              <a:rPr lang="en-GB" dirty="0" err="1"/>
              <a:t>otáčania</a:t>
            </a:r>
            <a:r>
              <a:rPr lang="en-GB" dirty="0"/>
              <a:t> – </a:t>
            </a:r>
            <a:r>
              <a:rPr lang="en-GB" dirty="0" err="1"/>
              <a:t>guľôčka</a:t>
            </a:r>
            <a:r>
              <a:rPr lang="en-GB" dirty="0"/>
              <a:t> </a:t>
            </a:r>
            <a:r>
              <a:rPr lang="en-GB" dirty="0" err="1"/>
              <a:t>najprv</a:t>
            </a:r>
            <a:r>
              <a:rPr lang="en-GB" dirty="0"/>
              <a:t> </a:t>
            </a:r>
            <a:r>
              <a:rPr lang="en-GB" dirty="0" err="1"/>
              <a:t>stojí</a:t>
            </a:r>
            <a:r>
              <a:rPr lang="en-GB" dirty="0"/>
              <a:t>, </a:t>
            </a:r>
            <a:r>
              <a:rPr lang="en-GB" dirty="0" err="1"/>
              <a:t>prichádzajúci</a:t>
            </a:r>
            <a:r>
              <a:rPr lang="en-GB" dirty="0"/>
              <a:t> magnet </a:t>
            </a:r>
            <a:r>
              <a:rPr lang="en-GB" dirty="0" err="1"/>
              <a:t>ju</a:t>
            </a:r>
            <a:r>
              <a:rPr lang="en-GB" dirty="0"/>
              <a:t> </a:t>
            </a:r>
            <a:r>
              <a:rPr lang="en-GB" dirty="0" err="1">
                <a:solidFill>
                  <a:srgbClr val="FF0000"/>
                </a:solidFill>
              </a:rPr>
              <a:t>urýchli</a:t>
            </a:r>
            <a:r>
              <a:rPr lang="en-GB" dirty="0">
                <a:solidFill>
                  <a:srgbClr val="FF0000"/>
                </a:solidFill>
              </a:rPr>
              <a:t> v </a:t>
            </a:r>
            <a:r>
              <a:rPr lang="en-GB" dirty="0" err="1">
                <a:solidFill>
                  <a:srgbClr val="FF0000"/>
                </a:solidFill>
              </a:rPr>
              <a:t>opačnom</a:t>
            </a:r>
            <a:r>
              <a:rPr lang="en-GB" dirty="0">
                <a:solidFill>
                  <a:srgbClr val="FF0000"/>
                </a:solidFill>
              </a:rPr>
              <a:t> </a:t>
            </a:r>
            <a:r>
              <a:rPr lang="en-GB" dirty="0" err="1">
                <a:solidFill>
                  <a:srgbClr val="FF0000"/>
                </a:solidFill>
              </a:rPr>
              <a:t>smere</a:t>
            </a:r>
            <a:r>
              <a:rPr lang="en-GB" dirty="0"/>
              <a:t>, </a:t>
            </a:r>
            <a:r>
              <a:rPr lang="en-GB" dirty="0" err="1"/>
              <a:t>pri</a:t>
            </a:r>
            <a:r>
              <a:rPr lang="en-GB" dirty="0"/>
              <a:t> </a:t>
            </a:r>
            <a:r>
              <a:rPr lang="en-GB" dirty="0" err="1"/>
              <a:t>vzďaľovaní</a:t>
            </a:r>
            <a:r>
              <a:rPr lang="en-GB" dirty="0"/>
              <a:t> </a:t>
            </a:r>
            <a:r>
              <a:rPr lang="en-GB" dirty="0" err="1"/>
              <a:t>magnetu</a:t>
            </a:r>
            <a:r>
              <a:rPr lang="en-GB" dirty="0"/>
              <a:t> </a:t>
            </a:r>
            <a:r>
              <a:rPr lang="en-GB" dirty="0" err="1"/>
              <a:t>sa</a:t>
            </a:r>
            <a:r>
              <a:rPr lang="en-GB" dirty="0"/>
              <a:t> </a:t>
            </a:r>
            <a:r>
              <a:rPr lang="en-GB" dirty="0" err="1"/>
              <a:t>guľôčka</a:t>
            </a:r>
            <a:r>
              <a:rPr lang="en-GB" dirty="0"/>
              <a:t> </a:t>
            </a:r>
            <a:r>
              <a:rPr lang="en-GB" dirty="0" err="1"/>
              <a:t>síce</a:t>
            </a:r>
            <a:r>
              <a:rPr lang="en-GB" dirty="0"/>
              <a:t> </a:t>
            </a:r>
            <a:r>
              <a:rPr lang="en-GB" dirty="0" err="1"/>
              <a:t>spomalí</a:t>
            </a:r>
            <a:r>
              <a:rPr lang="en-GB" dirty="0"/>
              <a:t>, ale </a:t>
            </a:r>
            <a:r>
              <a:rPr lang="en-GB" dirty="0" err="1"/>
              <a:t>potom</a:t>
            </a:r>
            <a:r>
              <a:rPr lang="en-GB" dirty="0"/>
              <a:t> </a:t>
            </a:r>
            <a:r>
              <a:rPr lang="en-GB" dirty="0" err="1"/>
              <a:t>sa</a:t>
            </a:r>
            <a:r>
              <a:rPr lang="en-GB" dirty="0"/>
              <a:t> </a:t>
            </a:r>
            <a:r>
              <a:rPr lang="en-GB" dirty="0" err="1"/>
              <a:t>dej</a:t>
            </a:r>
            <a:r>
              <a:rPr lang="en-GB" dirty="0"/>
              <a:t> </a:t>
            </a:r>
            <a:r>
              <a:rPr lang="en-GB" dirty="0" err="1"/>
              <a:t>opakuje</a:t>
            </a:r>
            <a:r>
              <a:rPr lang="en-GB" dirty="0"/>
              <a:t> = </a:t>
            </a:r>
            <a:r>
              <a:rPr lang="en-GB" dirty="0" err="1"/>
              <a:t>priemerná</a:t>
            </a:r>
            <a:r>
              <a:rPr lang="en-GB" dirty="0"/>
              <a:t> </a:t>
            </a:r>
            <a:r>
              <a:rPr lang="en-GB" dirty="0" err="1"/>
              <a:t>rýchlosť</a:t>
            </a:r>
            <a:r>
              <a:rPr lang="en-GB" dirty="0"/>
              <a:t> je </a:t>
            </a:r>
            <a:r>
              <a:rPr lang="en-GB" dirty="0" err="1"/>
              <a:t>proti</a:t>
            </a:r>
            <a:r>
              <a:rPr lang="en-GB" dirty="0"/>
              <a:t> </a:t>
            </a:r>
            <a:r>
              <a:rPr lang="en-GB" dirty="0" err="1"/>
              <a:t>pohybu</a:t>
            </a:r>
            <a:r>
              <a:rPr lang="en-GB" dirty="0"/>
              <a:t> </a:t>
            </a:r>
            <a:r>
              <a:rPr lang="en-GB" dirty="0" err="1"/>
              <a:t>magnetov</a:t>
            </a:r>
            <a:r>
              <a:rPr lang="en-GB" dirty="0"/>
              <a:t>?</a:t>
            </a:r>
          </a:p>
          <a:p>
            <a:pPr lvl="2"/>
            <a:r>
              <a:rPr lang="en-GB" dirty="0" err="1"/>
              <a:t>Státie</a:t>
            </a:r>
            <a:r>
              <a:rPr lang="en-GB" dirty="0"/>
              <a:t> </a:t>
            </a:r>
            <a:r>
              <a:rPr lang="en-GB" dirty="0" err="1"/>
              <a:t>na</a:t>
            </a:r>
            <a:r>
              <a:rPr lang="en-GB" dirty="0"/>
              <a:t> </a:t>
            </a:r>
            <a:r>
              <a:rPr lang="en-GB" dirty="0" err="1"/>
              <a:t>mieste</a:t>
            </a:r>
            <a:r>
              <a:rPr lang="en-GB" dirty="0"/>
              <a:t> – </a:t>
            </a:r>
            <a:r>
              <a:rPr lang="en-GB" dirty="0" err="1"/>
              <a:t>priemerná</a:t>
            </a:r>
            <a:r>
              <a:rPr lang="en-GB" dirty="0"/>
              <a:t> </a:t>
            </a:r>
            <a:r>
              <a:rPr lang="en-GB" dirty="0" err="1"/>
              <a:t>rýchlosť</a:t>
            </a:r>
            <a:r>
              <a:rPr lang="en-GB" dirty="0"/>
              <a:t> </a:t>
            </a:r>
            <a:r>
              <a:rPr lang="en-GB" dirty="0" err="1"/>
              <a:t>nulová</a:t>
            </a:r>
            <a:r>
              <a:rPr lang="en-GB" dirty="0"/>
              <a:t> – </a:t>
            </a:r>
            <a:r>
              <a:rPr lang="en-GB" dirty="0" err="1"/>
              <a:t>závisí</a:t>
            </a:r>
            <a:r>
              <a:rPr lang="en-GB" dirty="0"/>
              <a:t> od </a:t>
            </a:r>
            <a:r>
              <a:rPr lang="en-GB" dirty="0" err="1"/>
              <a:t>počiatočných</a:t>
            </a:r>
            <a:r>
              <a:rPr lang="en-GB" dirty="0"/>
              <a:t> </a:t>
            </a:r>
            <a:r>
              <a:rPr lang="en-GB" dirty="0" err="1"/>
              <a:t>podmienok</a:t>
            </a:r>
            <a:r>
              <a:rPr lang="en-GB" dirty="0"/>
              <a:t>?</a:t>
            </a:r>
          </a:p>
          <a:p>
            <a:pPr lvl="2"/>
            <a:r>
              <a:rPr lang="en-GB" dirty="0" err="1"/>
              <a:t>Úloha</a:t>
            </a:r>
            <a:r>
              <a:rPr lang="en-GB" dirty="0"/>
              <a:t> </a:t>
            </a:r>
            <a:r>
              <a:rPr lang="en-GB" dirty="0" err="1"/>
              <a:t>momentu</a:t>
            </a:r>
            <a:r>
              <a:rPr lang="en-GB" dirty="0"/>
              <a:t> </a:t>
            </a:r>
            <a:r>
              <a:rPr lang="en-GB" dirty="0" err="1"/>
              <a:t>zotrvačnosti</a:t>
            </a:r>
            <a:r>
              <a:rPr lang="en-GB" dirty="0"/>
              <a:t> a </a:t>
            </a:r>
            <a:r>
              <a:rPr lang="en-GB" dirty="0" err="1"/>
              <a:t>guľového</a:t>
            </a:r>
            <a:r>
              <a:rPr lang="en-GB" dirty="0"/>
              <a:t> </a:t>
            </a:r>
            <a:r>
              <a:rPr lang="en-GB" dirty="0" err="1"/>
              <a:t>tvaru</a:t>
            </a:r>
            <a:r>
              <a:rPr lang="en-GB" dirty="0"/>
              <a:t> – </a:t>
            </a:r>
            <a:r>
              <a:rPr lang="en-GB" dirty="0" err="1"/>
              <a:t>nefunguje</a:t>
            </a:r>
            <a:r>
              <a:rPr lang="en-GB" dirty="0"/>
              <a:t> s </a:t>
            </a:r>
            <a:r>
              <a:rPr lang="en-GB" dirty="0" err="1"/>
              <a:t>hmotným</a:t>
            </a:r>
            <a:r>
              <a:rPr lang="en-GB" dirty="0"/>
              <a:t> </a:t>
            </a:r>
            <a:r>
              <a:rPr lang="en-GB" dirty="0" err="1"/>
              <a:t>bodom</a:t>
            </a:r>
            <a:r>
              <a:rPr lang="en-GB" dirty="0"/>
              <a:t> (</a:t>
            </a:r>
            <a:r>
              <a:rPr lang="en-GB" dirty="0" err="1"/>
              <a:t>odstredivá</a:t>
            </a:r>
            <a:r>
              <a:rPr lang="en-GB" dirty="0"/>
              <a:t> </a:t>
            </a:r>
            <a:r>
              <a:rPr lang="en-GB" dirty="0" err="1"/>
              <a:t>sila</a:t>
            </a:r>
            <a:r>
              <a:rPr lang="en-GB" dirty="0"/>
              <a:t>)?</a:t>
            </a:r>
          </a:p>
          <a:p>
            <a:pPr lvl="1"/>
            <a:r>
              <a:rPr lang="en-GB" dirty="0" err="1"/>
              <a:t>Zmerať</a:t>
            </a:r>
            <a:r>
              <a:rPr lang="en-GB" dirty="0"/>
              <a:t> </a:t>
            </a:r>
            <a:r>
              <a:rPr lang="en-GB" dirty="0" err="1"/>
              <a:t>magnetické</a:t>
            </a:r>
            <a:r>
              <a:rPr lang="en-GB" dirty="0"/>
              <a:t> </a:t>
            </a:r>
            <a:r>
              <a:rPr lang="en-GB" dirty="0" err="1"/>
              <a:t>vlastnosti</a:t>
            </a:r>
            <a:r>
              <a:rPr lang="en-GB" dirty="0"/>
              <a:t> </a:t>
            </a:r>
            <a:r>
              <a:rPr lang="en-GB" dirty="0" err="1"/>
              <a:t>magnetov</a:t>
            </a:r>
            <a:r>
              <a:rPr lang="en-GB" dirty="0"/>
              <a:t>, </a:t>
            </a:r>
            <a:r>
              <a:rPr lang="en-GB" dirty="0" err="1"/>
              <a:t>zmerať</a:t>
            </a:r>
            <a:r>
              <a:rPr lang="en-GB" dirty="0"/>
              <a:t>/</a:t>
            </a:r>
            <a:r>
              <a:rPr lang="en-GB" dirty="0" err="1"/>
              <a:t>vypočítať</a:t>
            </a:r>
            <a:r>
              <a:rPr lang="en-GB" dirty="0"/>
              <a:t> </a:t>
            </a:r>
            <a:r>
              <a:rPr lang="en-GB" dirty="0" err="1"/>
              <a:t>silu</a:t>
            </a:r>
            <a:r>
              <a:rPr lang="en-GB" dirty="0"/>
              <a:t> </a:t>
            </a:r>
            <a:r>
              <a:rPr lang="en-GB" dirty="0" err="1"/>
              <a:t>pôsobiacu</a:t>
            </a:r>
            <a:r>
              <a:rPr lang="en-GB" dirty="0"/>
              <a:t> </a:t>
            </a:r>
            <a:r>
              <a:rPr lang="en-GB" dirty="0" err="1"/>
              <a:t>na</a:t>
            </a:r>
            <a:r>
              <a:rPr lang="en-GB" dirty="0"/>
              <a:t> </a:t>
            </a:r>
            <a:r>
              <a:rPr lang="en-GB" dirty="0" err="1"/>
              <a:t>guľôčku</a:t>
            </a:r>
            <a:r>
              <a:rPr lang="en-GB" dirty="0"/>
              <a:t> v </a:t>
            </a:r>
            <a:r>
              <a:rPr lang="en-GB" dirty="0" err="1"/>
              <a:t>závislosti</a:t>
            </a:r>
            <a:r>
              <a:rPr lang="en-GB" dirty="0"/>
              <a:t> od </a:t>
            </a:r>
            <a:r>
              <a:rPr lang="en-GB" dirty="0" err="1"/>
              <a:t>vzdialenosti</a:t>
            </a:r>
            <a:r>
              <a:rPr lang="en-GB" dirty="0"/>
              <a:t> </a:t>
            </a:r>
            <a:r>
              <a:rPr lang="en-GB" dirty="0" err="1"/>
              <a:t>guľôčky</a:t>
            </a:r>
            <a:r>
              <a:rPr lang="en-GB" dirty="0"/>
              <a:t> od </a:t>
            </a:r>
            <a:r>
              <a:rPr lang="en-GB" dirty="0" err="1"/>
              <a:t>magnetu</a:t>
            </a:r>
            <a:endParaRPr lang="en-GB" dirty="0"/>
          </a:p>
          <a:p>
            <a:pPr lvl="1"/>
            <a:r>
              <a:rPr lang="en-GB" dirty="0" err="1"/>
              <a:t>Urobiť</a:t>
            </a:r>
            <a:r>
              <a:rPr lang="en-GB" dirty="0"/>
              <a:t> </a:t>
            </a:r>
            <a:r>
              <a:rPr lang="en-GB" dirty="0" err="1"/>
              <a:t>matematický</a:t>
            </a:r>
            <a:r>
              <a:rPr lang="en-GB" dirty="0"/>
              <a:t> model</a:t>
            </a:r>
          </a:p>
          <a:p>
            <a:pPr lvl="2"/>
            <a:r>
              <a:rPr lang="en-GB" dirty="0" err="1"/>
              <a:t>Zotrvačnosť</a:t>
            </a:r>
            <a:r>
              <a:rPr lang="en-GB" dirty="0"/>
              <a:t>, </a:t>
            </a:r>
            <a:r>
              <a:rPr lang="en-GB" dirty="0" err="1"/>
              <a:t>magnetická</a:t>
            </a:r>
            <a:r>
              <a:rPr lang="en-GB" dirty="0"/>
              <a:t> </a:t>
            </a:r>
            <a:r>
              <a:rPr lang="en-GB" dirty="0" err="1"/>
              <a:t>sila</a:t>
            </a:r>
            <a:r>
              <a:rPr lang="en-GB" dirty="0"/>
              <a:t>, </a:t>
            </a:r>
            <a:r>
              <a:rPr lang="en-GB" dirty="0" err="1"/>
              <a:t>rotácia</a:t>
            </a:r>
            <a:r>
              <a:rPr lang="en-GB" dirty="0"/>
              <a:t> </a:t>
            </a:r>
            <a:r>
              <a:rPr lang="en-GB" dirty="0" err="1"/>
              <a:t>guľôčky</a:t>
            </a:r>
            <a:r>
              <a:rPr lang="en-GB" dirty="0"/>
              <a:t> (moment </a:t>
            </a:r>
            <a:r>
              <a:rPr lang="en-GB" dirty="0" err="1"/>
              <a:t>zotrvačnosti</a:t>
            </a:r>
            <a:r>
              <a:rPr lang="en-GB" dirty="0"/>
              <a:t>)</a:t>
            </a:r>
          </a:p>
          <a:p>
            <a:pPr lvl="1"/>
            <a:r>
              <a:rPr lang="en-GB" dirty="0" err="1"/>
              <a:t>Porovnať</a:t>
            </a:r>
            <a:r>
              <a:rPr lang="en-GB" dirty="0"/>
              <a:t> </a:t>
            </a:r>
            <a:r>
              <a:rPr lang="en-GB" dirty="0" err="1"/>
              <a:t>výsledky</a:t>
            </a:r>
            <a:r>
              <a:rPr lang="en-GB" dirty="0"/>
              <a:t> </a:t>
            </a:r>
            <a:r>
              <a:rPr lang="en-GB" dirty="0" err="1"/>
              <a:t>pozorovaní</a:t>
            </a:r>
            <a:r>
              <a:rPr lang="en-GB" dirty="0"/>
              <a:t> s </a:t>
            </a:r>
            <a:r>
              <a:rPr lang="en-GB" dirty="0" err="1"/>
              <a:t>modelom</a:t>
            </a:r>
            <a:endParaRPr lang="en-GB" dirty="0"/>
          </a:p>
          <a:p>
            <a:endParaRPr lang="en-GB" dirty="0"/>
          </a:p>
          <a:p>
            <a:r>
              <a:rPr lang="en-GB" dirty="0" err="1"/>
              <a:t>Inšpirácia</a:t>
            </a:r>
            <a:endParaRPr lang="en-GB" dirty="0"/>
          </a:p>
          <a:p>
            <a:pPr lvl="1"/>
            <a:r>
              <a:rPr lang="en-GB" dirty="0">
                <a:hlinkClick r:id="rId2"/>
              </a:rPr>
              <a:t>https://www.youtube.com/watch?v=rU8BFbuqLuQ</a:t>
            </a:r>
            <a:r>
              <a:rPr lang="en-GB" dirty="0"/>
              <a:t> - </a:t>
            </a:r>
            <a:r>
              <a:rPr lang="en-GB" dirty="0">
                <a:hlinkClick r:id="rId3" action="ppaction://hlinkfile"/>
              </a:rPr>
              <a:t>video</a:t>
            </a:r>
            <a:endParaRPr lang="en-GB" dirty="0"/>
          </a:p>
        </p:txBody>
      </p:sp>
    </p:spTree>
    <p:extLst>
      <p:ext uri="{BB962C8B-B14F-4D97-AF65-F5344CB8AC3E}">
        <p14:creationId xmlns:p14="http://schemas.microsoft.com/office/powerpoint/2010/main" val="28223865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79" name="Rectangle 2157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7D102E-F077-40B0-9BD0-21AE4D38BAB9}"/>
              </a:ext>
            </a:extLst>
          </p:cNvPr>
          <p:cNvSpPr>
            <a:spLocks noGrp="1"/>
          </p:cNvSpPr>
          <p:nvPr>
            <p:ph type="title"/>
          </p:nvPr>
        </p:nvSpPr>
        <p:spPr>
          <a:xfrm>
            <a:off x="480060" y="325369"/>
            <a:ext cx="3276451" cy="1956841"/>
          </a:xfrm>
        </p:spPr>
        <p:txBody>
          <a:bodyPr anchor="b">
            <a:normAutofit/>
          </a:bodyPr>
          <a:lstStyle/>
          <a:p>
            <a:br>
              <a:rPr lang="en-GB" sz="4000" dirty="0"/>
            </a:br>
            <a:r>
              <a:rPr lang="sk-SK" sz="4000" b="1" dirty="0"/>
              <a:t>17. Zatvárajúca sa obálka knihy</a:t>
            </a:r>
            <a:endParaRPr lang="en-GB" sz="4000" dirty="0"/>
          </a:p>
        </p:txBody>
      </p:sp>
      <p:sp>
        <p:nvSpPr>
          <p:cNvPr id="2158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sX0" fmla="*/ 0 w 2606040"/>
              <a:gd name="csY0" fmla="*/ 0 h 18288"/>
              <a:gd name="csX1" fmla="*/ 625450 w 2606040"/>
              <a:gd name="csY1" fmla="*/ 0 h 18288"/>
              <a:gd name="csX2" fmla="*/ 1224839 w 2606040"/>
              <a:gd name="csY2" fmla="*/ 0 h 18288"/>
              <a:gd name="csX3" fmla="*/ 1824228 w 2606040"/>
              <a:gd name="csY3" fmla="*/ 0 h 18288"/>
              <a:gd name="csX4" fmla="*/ 2606040 w 2606040"/>
              <a:gd name="csY4" fmla="*/ 0 h 18288"/>
              <a:gd name="csX5" fmla="*/ 2606040 w 2606040"/>
              <a:gd name="csY5" fmla="*/ 18288 h 18288"/>
              <a:gd name="csX6" fmla="*/ 1902409 w 2606040"/>
              <a:gd name="csY6" fmla="*/ 18288 h 18288"/>
              <a:gd name="csX7" fmla="*/ 1276960 w 2606040"/>
              <a:gd name="csY7" fmla="*/ 18288 h 18288"/>
              <a:gd name="csX8" fmla="*/ 677570 w 2606040"/>
              <a:gd name="csY8" fmla="*/ 18288 h 18288"/>
              <a:gd name="csX9" fmla="*/ 0 w 2606040"/>
              <a:gd name="csY9" fmla="*/ 18288 h 18288"/>
              <a:gd name="csX10" fmla="*/ 0 w 260604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724C0B2-D226-4117-BAE0-EEB301510768}"/>
              </a:ext>
            </a:extLst>
          </p:cNvPr>
          <p:cNvSpPr>
            <a:spLocks noGrp="1"/>
          </p:cNvSpPr>
          <p:nvPr>
            <p:ph idx="1"/>
          </p:nvPr>
        </p:nvSpPr>
        <p:spPr>
          <a:xfrm>
            <a:off x="480060" y="2872899"/>
            <a:ext cx="3182691" cy="3320668"/>
          </a:xfrm>
        </p:spPr>
        <p:txBody>
          <a:bodyPr>
            <a:normAutofit/>
          </a:bodyPr>
          <a:lstStyle/>
          <a:p>
            <a:r>
              <a:rPr lang="sk-SK" dirty="0"/>
              <a:t>Položte </a:t>
            </a:r>
            <a:r>
              <a:rPr lang="sk-SK" dirty="0">
                <a:solidFill>
                  <a:srgbClr val="FF0000"/>
                </a:solidFill>
              </a:rPr>
              <a:t>knihu</a:t>
            </a:r>
            <a:r>
              <a:rPr lang="sk-SK" dirty="0"/>
              <a:t> vodorovne, čiastočne otvorte jej obálku a </a:t>
            </a:r>
            <a:r>
              <a:rPr lang="sk-SK" dirty="0">
                <a:solidFill>
                  <a:srgbClr val="FF0000"/>
                </a:solidFill>
              </a:rPr>
              <a:t>nechajte</a:t>
            </a:r>
            <a:r>
              <a:rPr lang="sk-SK" dirty="0"/>
              <a:t> ju </a:t>
            </a:r>
            <a:r>
              <a:rPr lang="sk-SK" dirty="0">
                <a:solidFill>
                  <a:srgbClr val="FF0000"/>
                </a:solidFill>
              </a:rPr>
              <a:t>voľne sa zatvoriť</a:t>
            </a:r>
            <a:r>
              <a:rPr lang="sk-SK" dirty="0"/>
              <a:t>.  Preskúmajte pohyb obálky. </a:t>
            </a:r>
            <a:endParaRPr lang="en-GB" dirty="0"/>
          </a:p>
          <a:p>
            <a:pPr marL="0" indent="0">
              <a:buNone/>
            </a:pPr>
            <a:endParaRPr lang="en-GB" sz="1300" dirty="0"/>
          </a:p>
        </p:txBody>
      </p:sp>
      <p:pic>
        <p:nvPicPr>
          <p:cNvPr id="5" name="Picture 4">
            <a:extLst>
              <a:ext uri="{FF2B5EF4-FFF2-40B4-BE49-F238E27FC236}">
                <a16:creationId xmlns:a16="http://schemas.microsoft.com/office/drawing/2014/main" id="{C0D5A93D-2E24-434F-91F0-B3D529D0420E}"/>
              </a:ext>
            </a:extLst>
          </p:cNvPr>
          <p:cNvPicPr>
            <a:picLocks noChangeAspect="1"/>
          </p:cNvPicPr>
          <p:nvPr/>
        </p:nvPicPr>
        <p:blipFill>
          <a:blip r:embed="rId2"/>
          <a:srcRect l="19643" r="38042"/>
          <a:stretch>
            <a:fillRect/>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2276772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9FC64-0CA6-4FA9-8AE5-C0040D5ED546}"/>
              </a:ext>
            </a:extLst>
          </p:cNvPr>
          <p:cNvSpPr>
            <a:spLocks noGrp="1"/>
          </p:cNvSpPr>
          <p:nvPr>
            <p:ph type="title"/>
          </p:nvPr>
        </p:nvSpPr>
        <p:spPr>
          <a:xfrm>
            <a:off x="628650" y="315363"/>
            <a:ext cx="7886700" cy="1325563"/>
          </a:xfrm>
        </p:spPr>
        <p:txBody>
          <a:bodyPr/>
          <a:lstStyle/>
          <a:p>
            <a:r>
              <a:rPr lang="sk-SK" sz="3600" b="1" dirty="0"/>
              <a:t>17. Zatvárajúca sa obálka knihy</a:t>
            </a:r>
            <a:endParaRPr lang="en-GB" dirty="0"/>
          </a:p>
        </p:txBody>
      </p:sp>
      <p:sp>
        <p:nvSpPr>
          <p:cNvPr id="3" name="Content Placeholder 2">
            <a:extLst>
              <a:ext uri="{FF2B5EF4-FFF2-40B4-BE49-F238E27FC236}">
                <a16:creationId xmlns:a16="http://schemas.microsoft.com/office/drawing/2014/main" id="{4467F7FA-155E-4DC8-93BC-4ADFCF6E1C54}"/>
              </a:ext>
            </a:extLst>
          </p:cNvPr>
          <p:cNvSpPr>
            <a:spLocks noGrp="1"/>
          </p:cNvSpPr>
          <p:nvPr>
            <p:ph idx="1"/>
          </p:nvPr>
        </p:nvSpPr>
        <p:spPr>
          <a:xfrm>
            <a:off x="628650" y="1449356"/>
            <a:ext cx="7886700" cy="5408644"/>
          </a:xfrm>
        </p:spPr>
        <p:txBody>
          <a:bodyPr>
            <a:normAutofit/>
          </a:bodyPr>
          <a:lstStyle/>
          <a:p>
            <a:endParaRPr lang="en-GB" dirty="0"/>
          </a:p>
          <a:p>
            <a:endParaRPr lang="en-GB" dirty="0"/>
          </a:p>
        </p:txBody>
      </p:sp>
      <p:sp>
        <p:nvSpPr>
          <p:cNvPr id="4" name="Content Placeholder 2">
            <a:extLst>
              <a:ext uri="{FF2B5EF4-FFF2-40B4-BE49-F238E27FC236}">
                <a16:creationId xmlns:a16="http://schemas.microsoft.com/office/drawing/2014/main" id="{ED88B442-37DD-4462-B90A-431F39116554}"/>
              </a:ext>
            </a:extLst>
          </p:cNvPr>
          <p:cNvSpPr txBox="1">
            <a:spLocks/>
          </p:cNvSpPr>
          <p:nvPr/>
        </p:nvSpPr>
        <p:spPr>
          <a:xfrm>
            <a:off x="628650" y="1561322"/>
            <a:ext cx="7886700" cy="5296677"/>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err="1"/>
              <a:t>Čo</a:t>
            </a:r>
            <a:r>
              <a:rPr lang="en-GB" dirty="0"/>
              <a:t> je </a:t>
            </a:r>
            <a:r>
              <a:rPr lang="en-GB" dirty="0" err="1"/>
              <a:t>zaujímavé</a:t>
            </a:r>
            <a:endParaRPr lang="en-GB" dirty="0"/>
          </a:p>
          <a:p>
            <a:pPr lvl="1"/>
            <a:r>
              <a:rPr lang="en-GB" dirty="0" err="1"/>
              <a:t>Obal</a:t>
            </a:r>
            <a:r>
              <a:rPr lang="en-GB" dirty="0"/>
              <a:t> </a:t>
            </a:r>
            <a:r>
              <a:rPr lang="en-GB" dirty="0" err="1"/>
              <a:t>pri</a:t>
            </a:r>
            <a:r>
              <a:rPr lang="en-GB" dirty="0"/>
              <a:t> </a:t>
            </a:r>
            <a:r>
              <a:rPr lang="en-GB" dirty="0" err="1"/>
              <a:t>páde</a:t>
            </a:r>
            <a:r>
              <a:rPr lang="en-GB" dirty="0"/>
              <a:t> </a:t>
            </a:r>
            <a:r>
              <a:rPr lang="en-GB" dirty="0" err="1"/>
              <a:t>postupne</a:t>
            </a:r>
            <a:r>
              <a:rPr lang="en-GB" dirty="0"/>
              <a:t> </a:t>
            </a:r>
            <a:r>
              <a:rPr lang="en-GB" dirty="0" err="1"/>
              <a:t>zrýchľuje</a:t>
            </a:r>
            <a:r>
              <a:rPr lang="en-GB" dirty="0"/>
              <a:t> </a:t>
            </a:r>
            <a:r>
              <a:rPr lang="en-GB" dirty="0" err="1"/>
              <a:t>svoj</a:t>
            </a:r>
            <a:r>
              <a:rPr lang="en-GB" dirty="0"/>
              <a:t> </a:t>
            </a:r>
            <a:r>
              <a:rPr lang="en-GB" dirty="0" err="1"/>
              <a:t>uhlový</a:t>
            </a:r>
            <a:r>
              <a:rPr lang="en-GB" dirty="0"/>
              <a:t> </a:t>
            </a:r>
            <a:r>
              <a:rPr lang="en-GB" dirty="0" err="1"/>
              <a:t>pohyb</a:t>
            </a:r>
            <a:endParaRPr lang="en-GB" dirty="0"/>
          </a:p>
          <a:p>
            <a:pPr lvl="1"/>
            <a:r>
              <a:rPr lang="en-GB" dirty="0" err="1"/>
              <a:t>Tesne</a:t>
            </a:r>
            <a:r>
              <a:rPr lang="en-GB" dirty="0"/>
              <a:t> </a:t>
            </a:r>
            <a:r>
              <a:rPr lang="en-GB" dirty="0" err="1"/>
              <a:t>pred</a:t>
            </a:r>
            <a:r>
              <a:rPr lang="en-GB" dirty="0"/>
              <a:t> </a:t>
            </a:r>
            <a:r>
              <a:rPr lang="en-GB" dirty="0" err="1"/>
              <a:t>koncom</a:t>
            </a:r>
            <a:r>
              <a:rPr lang="en-GB" dirty="0"/>
              <a:t> </a:t>
            </a:r>
            <a:r>
              <a:rPr lang="en-GB" dirty="0" err="1"/>
              <a:t>pádu</a:t>
            </a:r>
            <a:r>
              <a:rPr lang="en-GB" dirty="0"/>
              <a:t> </a:t>
            </a:r>
            <a:r>
              <a:rPr lang="en-GB" dirty="0" err="1"/>
              <a:t>začína</a:t>
            </a:r>
            <a:r>
              <a:rPr lang="en-GB" dirty="0"/>
              <a:t> </a:t>
            </a:r>
            <a:r>
              <a:rPr lang="en-GB" dirty="0" err="1"/>
              <a:t>hrať</a:t>
            </a:r>
            <a:r>
              <a:rPr lang="en-GB" dirty="0"/>
              <a:t> </a:t>
            </a:r>
            <a:r>
              <a:rPr lang="en-GB" dirty="0" err="1"/>
              <a:t>veľkú</a:t>
            </a:r>
            <a:r>
              <a:rPr lang="en-GB" dirty="0"/>
              <a:t> </a:t>
            </a:r>
            <a:r>
              <a:rPr lang="en-GB" dirty="0" err="1"/>
              <a:t>úlohu</a:t>
            </a:r>
            <a:r>
              <a:rPr lang="en-GB" dirty="0"/>
              <a:t> </a:t>
            </a:r>
            <a:r>
              <a:rPr lang="en-GB" dirty="0" err="1"/>
              <a:t>uzavretý</a:t>
            </a:r>
            <a:r>
              <a:rPr lang="en-GB" dirty="0"/>
              <a:t> </a:t>
            </a:r>
            <a:r>
              <a:rPr lang="en-GB" dirty="0" err="1"/>
              <a:t>vzduch</a:t>
            </a:r>
            <a:r>
              <a:rPr lang="en-GB" dirty="0"/>
              <a:t>, </a:t>
            </a:r>
            <a:r>
              <a:rPr lang="en-GB" dirty="0" err="1"/>
              <a:t>ktorý</a:t>
            </a:r>
            <a:r>
              <a:rPr lang="en-GB" dirty="0"/>
              <a:t> </a:t>
            </a:r>
            <a:r>
              <a:rPr lang="en-GB" dirty="0" err="1"/>
              <a:t>musí</a:t>
            </a:r>
            <a:r>
              <a:rPr lang="en-GB" dirty="0"/>
              <a:t> </a:t>
            </a:r>
            <a:r>
              <a:rPr lang="en-GB" dirty="0" err="1">
                <a:solidFill>
                  <a:srgbClr val="FF0000"/>
                </a:solidFill>
              </a:rPr>
              <a:t>vyfučať</a:t>
            </a:r>
            <a:r>
              <a:rPr lang="en-GB" dirty="0"/>
              <a:t> </a:t>
            </a:r>
            <a:r>
              <a:rPr lang="en-GB" dirty="0" err="1"/>
              <a:t>tenkou</a:t>
            </a:r>
            <a:r>
              <a:rPr lang="en-GB" dirty="0"/>
              <a:t> </a:t>
            </a:r>
            <a:r>
              <a:rPr lang="en-GB" dirty="0" err="1"/>
              <a:t>štrbinou</a:t>
            </a:r>
            <a:r>
              <a:rPr lang="en-GB" dirty="0"/>
              <a:t> – </a:t>
            </a:r>
            <a:r>
              <a:rPr lang="en-GB" dirty="0" err="1">
                <a:solidFill>
                  <a:srgbClr val="FF0000"/>
                </a:solidFill>
              </a:rPr>
              <a:t>spomalenie</a:t>
            </a:r>
            <a:r>
              <a:rPr lang="en-GB" dirty="0">
                <a:solidFill>
                  <a:srgbClr val="FF0000"/>
                </a:solidFill>
              </a:rPr>
              <a:t> </a:t>
            </a:r>
            <a:r>
              <a:rPr lang="en-GB" dirty="0" err="1">
                <a:solidFill>
                  <a:srgbClr val="FF0000"/>
                </a:solidFill>
              </a:rPr>
              <a:t>pádu</a:t>
            </a:r>
            <a:endParaRPr lang="en-GB" dirty="0">
              <a:solidFill>
                <a:srgbClr val="FF0000"/>
              </a:solidFill>
            </a:endParaRPr>
          </a:p>
          <a:p>
            <a:r>
              <a:rPr lang="en-GB" dirty="0" err="1"/>
              <a:t>Čo</a:t>
            </a:r>
            <a:r>
              <a:rPr lang="en-GB" dirty="0"/>
              <a:t> s </a:t>
            </a:r>
            <a:r>
              <a:rPr lang="en-GB" dirty="0" err="1"/>
              <a:t>úlohou</a:t>
            </a:r>
            <a:r>
              <a:rPr lang="en-GB" dirty="0"/>
              <a:t>?</a:t>
            </a:r>
          </a:p>
          <a:p>
            <a:pPr lvl="1"/>
            <a:r>
              <a:rPr lang="en-GB" dirty="0" err="1"/>
              <a:t>Vymyslieť</a:t>
            </a:r>
            <a:r>
              <a:rPr lang="en-GB" dirty="0"/>
              <a:t> </a:t>
            </a:r>
            <a:r>
              <a:rPr lang="en-GB" dirty="0" err="1"/>
              <a:t>spôsob</a:t>
            </a:r>
            <a:r>
              <a:rPr lang="en-GB" dirty="0"/>
              <a:t> </a:t>
            </a:r>
            <a:r>
              <a:rPr lang="en-GB" dirty="0" err="1"/>
              <a:t>sledovania</a:t>
            </a:r>
            <a:r>
              <a:rPr lang="en-GB" dirty="0"/>
              <a:t> </a:t>
            </a:r>
            <a:r>
              <a:rPr lang="en-GB" dirty="0" err="1"/>
              <a:t>pohybu</a:t>
            </a:r>
            <a:r>
              <a:rPr lang="en-GB" dirty="0"/>
              <a:t> </a:t>
            </a:r>
            <a:r>
              <a:rPr lang="en-GB" dirty="0" err="1"/>
              <a:t>obálky</a:t>
            </a:r>
            <a:endParaRPr lang="en-GB" dirty="0"/>
          </a:p>
          <a:p>
            <a:pPr lvl="2"/>
            <a:r>
              <a:rPr lang="en-GB" dirty="0" err="1"/>
              <a:t>Elektronický</a:t>
            </a:r>
            <a:r>
              <a:rPr lang="en-GB" dirty="0"/>
              <a:t> </a:t>
            </a:r>
            <a:r>
              <a:rPr lang="en-GB" dirty="0" err="1"/>
              <a:t>gyroskop</a:t>
            </a:r>
            <a:r>
              <a:rPr lang="en-GB" dirty="0"/>
              <a:t>?</a:t>
            </a:r>
          </a:p>
          <a:p>
            <a:pPr lvl="2"/>
            <a:r>
              <a:rPr lang="en-GB" dirty="0" err="1"/>
              <a:t>Kapacitný</a:t>
            </a:r>
            <a:r>
              <a:rPr lang="en-GB" dirty="0"/>
              <a:t> sensor (</a:t>
            </a:r>
            <a:r>
              <a:rPr lang="en-GB" dirty="0" err="1"/>
              <a:t>nalepiť</a:t>
            </a:r>
            <a:r>
              <a:rPr lang="en-GB" dirty="0"/>
              <a:t> </a:t>
            </a:r>
            <a:r>
              <a:rPr lang="en-GB" dirty="0" err="1"/>
              <a:t>plôšky</a:t>
            </a:r>
            <a:r>
              <a:rPr lang="en-GB" dirty="0"/>
              <a:t> </a:t>
            </a:r>
            <a:r>
              <a:rPr lang="en-GB" dirty="0" err="1"/>
              <a:t>alobalu</a:t>
            </a:r>
            <a:r>
              <a:rPr lang="en-GB" dirty="0"/>
              <a:t>, </a:t>
            </a:r>
            <a:r>
              <a:rPr lang="en-GB" dirty="0" err="1"/>
              <a:t>pripojiť</a:t>
            </a:r>
            <a:r>
              <a:rPr lang="en-GB" dirty="0"/>
              <a:t> ich do </a:t>
            </a:r>
            <a:r>
              <a:rPr lang="en-GB" dirty="0" err="1"/>
              <a:t>generátora</a:t>
            </a:r>
            <a:r>
              <a:rPr lang="en-GB" dirty="0"/>
              <a:t> a </a:t>
            </a:r>
            <a:r>
              <a:rPr lang="en-GB" dirty="0" err="1"/>
              <a:t>merať</a:t>
            </a:r>
            <a:r>
              <a:rPr lang="en-GB" dirty="0"/>
              <a:t> </a:t>
            </a:r>
            <a:r>
              <a:rPr lang="en-GB" dirty="0" err="1"/>
              <a:t>jeho</a:t>
            </a:r>
            <a:r>
              <a:rPr lang="en-GB" dirty="0"/>
              <a:t> </a:t>
            </a:r>
            <a:r>
              <a:rPr lang="en-GB" dirty="0" err="1"/>
              <a:t>frekvenciu</a:t>
            </a:r>
            <a:r>
              <a:rPr lang="en-GB" dirty="0"/>
              <a:t>)?</a:t>
            </a:r>
          </a:p>
          <a:p>
            <a:pPr lvl="1"/>
            <a:r>
              <a:rPr lang="en-GB" dirty="0">
                <a:hlinkClick r:id="rId2"/>
              </a:rPr>
              <a:t>https://www.youtube.com/watch?v=nq_Vs4_PU78</a:t>
            </a:r>
            <a:r>
              <a:rPr lang="en-GB" dirty="0"/>
              <a:t> – IYPT Sweden – </a:t>
            </a:r>
            <a:r>
              <a:rPr lang="en-GB" dirty="0">
                <a:hlinkClick r:id="rId3" action="ppaction://hlinkfile"/>
              </a:rPr>
              <a:t>video</a:t>
            </a:r>
            <a:endParaRPr lang="en-GB" dirty="0"/>
          </a:p>
          <a:p>
            <a:pPr lvl="1"/>
            <a:r>
              <a:rPr lang="en-GB" dirty="0" err="1"/>
              <a:t>Urobiť</a:t>
            </a:r>
            <a:r>
              <a:rPr lang="en-GB" dirty="0"/>
              <a:t> </a:t>
            </a:r>
            <a:r>
              <a:rPr lang="en-GB" dirty="0" err="1"/>
              <a:t>fyzikálny</a:t>
            </a:r>
            <a:r>
              <a:rPr lang="en-GB" dirty="0"/>
              <a:t> model </a:t>
            </a:r>
            <a:r>
              <a:rPr lang="en-GB" dirty="0" err="1"/>
              <a:t>pádu</a:t>
            </a:r>
            <a:r>
              <a:rPr lang="en-GB" dirty="0"/>
              <a:t> </a:t>
            </a:r>
            <a:r>
              <a:rPr lang="en-GB" dirty="0" err="1"/>
              <a:t>obálky</a:t>
            </a:r>
            <a:r>
              <a:rPr lang="en-GB" dirty="0"/>
              <a:t> </a:t>
            </a:r>
            <a:r>
              <a:rPr lang="en-GB" dirty="0" err="1"/>
              <a:t>zahrňujúci</a:t>
            </a:r>
            <a:r>
              <a:rPr lang="en-GB" dirty="0"/>
              <a:t> </a:t>
            </a:r>
            <a:r>
              <a:rPr lang="en-GB" dirty="0" err="1"/>
              <a:t>zvýšenie</a:t>
            </a:r>
            <a:r>
              <a:rPr lang="en-GB" dirty="0"/>
              <a:t> </a:t>
            </a:r>
            <a:r>
              <a:rPr lang="en-GB" dirty="0" err="1"/>
              <a:t>tlaku</a:t>
            </a:r>
            <a:r>
              <a:rPr lang="en-GB" dirty="0"/>
              <a:t> </a:t>
            </a:r>
            <a:r>
              <a:rPr lang="en-GB" dirty="0" err="1"/>
              <a:t>plynu</a:t>
            </a:r>
            <a:r>
              <a:rPr lang="en-GB" dirty="0"/>
              <a:t> v </a:t>
            </a:r>
            <a:r>
              <a:rPr lang="en-GB" dirty="0" err="1"/>
              <a:t>uzatváranej</a:t>
            </a:r>
            <a:r>
              <a:rPr lang="en-GB" dirty="0"/>
              <a:t> </a:t>
            </a:r>
            <a:r>
              <a:rPr lang="en-GB" dirty="0" err="1"/>
              <a:t>knihe</a:t>
            </a:r>
            <a:endParaRPr lang="en-GB" dirty="0"/>
          </a:p>
          <a:p>
            <a:pPr lvl="1"/>
            <a:r>
              <a:rPr lang="en-GB" dirty="0" err="1"/>
              <a:t>Porovnať</a:t>
            </a:r>
            <a:r>
              <a:rPr lang="en-GB" dirty="0"/>
              <a:t> </a:t>
            </a:r>
            <a:r>
              <a:rPr lang="en-GB" dirty="0" err="1"/>
              <a:t>teóriu</a:t>
            </a:r>
            <a:r>
              <a:rPr lang="en-GB" dirty="0"/>
              <a:t> a experiment</a:t>
            </a:r>
          </a:p>
          <a:p>
            <a:pPr lvl="1"/>
            <a:r>
              <a:rPr lang="en-GB" dirty="0" err="1"/>
              <a:t>Skúmať</a:t>
            </a:r>
            <a:r>
              <a:rPr lang="en-GB" dirty="0"/>
              <a:t> </a:t>
            </a:r>
            <a:r>
              <a:rPr lang="en-GB" dirty="0" err="1"/>
              <a:t>aj</a:t>
            </a:r>
            <a:r>
              <a:rPr lang="en-GB" dirty="0"/>
              <a:t> </a:t>
            </a:r>
            <a:r>
              <a:rPr lang="en-GB" dirty="0" err="1"/>
              <a:t>mäkké</a:t>
            </a:r>
            <a:r>
              <a:rPr lang="en-GB" dirty="0"/>
              <a:t> </a:t>
            </a:r>
            <a:r>
              <a:rPr lang="en-GB" dirty="0" err="1"/>
              <a:t>obálky</a:t>
            </a:r>
            <a:r>
              <a:rPr lang="en-GB" dirty="0"/>
              <a:t>?</a:t>
            </a:r>
          </a:p>
          <a:p>
            <a:r>
              <a:rPr lang="en-GB" dirty="0" err="1"/>
              <a:t>Literatúra</a:t>
            </a:r>
            <a:endParaRPr lang="en-GB" dirty="0"/>
          </a:p>
          <a:p>
            <a:pPr lvl="1"/>
            <a:r>
              <a:rPr lang="en-GB" dirty="0"/>
              <a:t>J. </a:t>
            </a:r>
            <a:r>
              <a:rPr lang="en-GB" dirty="0" err="1"/>
              <a:t>Pantaleone</a:t>
            </a:r>
            <a:r>
              <a:rPr lang="en-GB" dirty="0"/>
              <a:t>, "How the air slows a closing book", Am. J. Phys. 92, 7–13 (2024)</a:t>
            </a:r>
          </a:p>
          <a:p>
            <a:pPr lvl="1"/>
            <a:r>
              <a:rPr lang="en-GB" dirty="0">
                <a:hlinkClick r:id="rId4"/>
              </a:rPr>
              <a:t>https://physicsme.ir/en/iypt/2027/falling-book-cover-en/</a:t>
            </a:r>
            <a:r>
              <a:rPr lang="en-GB" dirty="0"/>
              <a:t> - v </a:t>
            </a:r>
            <a:r>
              <a:rPr lang="en-GB" dirty="0" err="1"/>
              <a:t>nej</a:t>
            </a:r>
            <a:r>
              <a:rPr lang="en-GB" dirty="0"/>
              <a:t> </a:t>
            </a:r>
            <a:r>
              <a:rPr lang="en-GB" dirty="0" err="1"/>
              <a:t>sú</a:t>
            </a:r>
            <a:r>
              <a:rPr lang="en-GB" dirty="0"/>
              <a:t> </a:t>
            </a:r>
            <a:r>
              <a:rPr lang="en-GB" dirty="0" err="1"/>
              <a:t>odkazy</a:t>
            </a:r>
            <a:endParaRPr lang="en-GB" dirty="0"/>
          </a:p>
        </p:txBody>
      </p:sp>
    </p:spTree>
    <p:extLst>
      <p:ext uri="{BB962C8B-B14F-4D97-AF65-F5344CB8AC3E}">
        <p14:creationId xmlns:p14="http://schemas.microsoft.com/office/powerpoint/2010/main" val="6640409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8113D-55CA-4ABF-8837-5419AADE8B63}"/>
              </a:ext>
            </a:extLst>
          </p:cNvPr>
          <p:cNvSpPr>
            <a:spLocks noGrp="1"/>
          </p:cNvSpPr>
          <p:nvPr>
            <p:ph type="title"/>
          </p:nvPr>
        </p:nvSpPr>
        <p:spPr>
          <a:xfrm>
            <a:off x="513044" y="1314450"/>
            <a:ext cx="6447501" cy="990600"/>
          </a:xfrm>
        </p:spPr>
        <p:txBody>
          <a:bodyPr>
            <a:normAutofit/>
          </a:bodyPr>
          <a:lstStyle/>
          <a:p>
            <a:r>
              <a:rPr lang="sk-SK" b="1" dirty="0"/>
              <a:t>Ďalšie informácie o úlohách</a:t>
            </a:r>
            <a:endParaRPr lang="en-GB" b="1" dirty="0"/>
          </a:p>
        </p:txBody>
      </p:sp>
      <p:sp>
        <p:nvSpPr>
          <p:cNvPr id="3" name="Content Placeholder 2">
            <a:extLst>
              <a:ext uri="{FF2B5EF4-FFF2-40B4-BE49-F238E27FC236}">
                <a16:creationId xmlns:a16="http://schemas.microsoft.com/office/drawing/2014/main" id="{1D4241EE-C198-4386-A375-2E5B357752C3}"/>
              </a:ext>
            </a:extLst>
          </p:cNvPr>
          <p:cNvSpPr>
            <a:spLocks noGrp="1"/>
          </p:cNvSpPr>
          <p:nvPr>
            <p:ph idx="1"/>
          </p:nvPr>
        </p:nvSpPr>
        <p:spPr>
          <a:xfrm>
            <a:off x="508001" y="2133040"/>
            <a:ext cx="6447501" cy="3781985"/>
          </a:xfrm>
        </p:spPr>
        <p:txBody>
          <a:bodyPr>
            <a:normAutofit/>
          </a:bodyPr>
          <a:lstStyle/>
          <a:p>
            <a:r>
              <a:rPr lang="sk-SK" dirty="0">
                <a:hlinkClick r:id="rId2"/>
              </a:rPr>
              <a:t>https://tmfsr.sk/</a:t>
            </a:r>
            <a:r>
              <a:rPr lang="sk-SK" dirty="0"/>
              <a:t>- stránka slovenského YPT</a:t>
            </a:r>
          </a:p>
          <a:p>
            <a:r>
              <a:rPr lang="sk-SK" dirty="0">
                <a:hlinkClick r:id="rId2"/>
              </a:rPr>
              <a:t>https://www.gypt.org/</a:t>
            </a:r>
            <a:r>
              <a:rPr lang="sk-SK" dirty="0"/>
              <a:t> - stránka nemeckého YPT</a:t>
            </a:r>
          </a:p>
          <a:p>
            <a:r>
              <a:rPr lang="sk-SK" dirty="0">
                <a:hlinkClick r:id="rId3"/>
              </a:rPr>
              <a:t>https://kit.ilyam.org/</a:t>
            </a:r>
            <a:r>
              <a:rPr lang="sk-SK" dirty="0"/>
              <a:t> - literatúra k úlohám IYPT</a:t>
            </a:r>
          </a:p>
          <a:p>
            <a:endParaRPr lang="sk-SK" dirty="0"/>
          </a:p>
          <a:p>
            <a:r>
              <a:rPr lang="sk-SK" dirty="0"/>
              <a:t>Kontakty na Slovensku:</a:t>
            </a:r>
          </a:p>
          <a:p>
            <a:pPr lvl="1"/>
            <a:r>
              <a:rPr lang="sk-SK" dirty="0"/>
              <a:t>Martin Plesch, SAV Bratislava, UMB Banská Bystrica</a:t>
            </a:r>
          </a:p>
          <a:p>
            <a:pPr lvl="1"/>
            <a:r>
              <a:rPr lang="sk-SK" dirty="0"/>
              <a:t>Marián Kireš, UPJŠ Košice</a:t>
            </a:r>
          </a:p>
          <a:p>
            <a:pPr lvl="1"/>
            <a:r>
              <a:rPr lang="sk-SK" dirty="0"/>
              <a:t>František Kundracik, FMFI UK Bratislava</a:t>
            </a:r>
          </a:p>
          <a:p>
            <a:pPr lvl="1"/>
            <a:r>
              <a:rPr lang="sk-SK" dirty="0"/>
              <a:t>Ostatní členovia odbornej komisie: Pavol Kubinec (BA), Jozef Beňuška (MT), Tomáš </a:t>
            </a:r>
            <a:r>
              <a:rPr lang="sk-SK" dirty="0" err="1"/>
              <a:t>Lučivjanský</a:t>
            </a:r>
            <a:r>
              <a:rPr lang="sk-SK" dirty="0"/>
              <a:t> (KE), ...</a:t>
            </a:r>
          </a:p>
          <a:p>
            <a:pPr marL="0" indent="0">
              <a:buNone/>
            </a:pPr>
            <a:endParaRPr lang="sk-SK" dirty="0"/>
          </a:p>
        </p:txBody>
      </p:sp>
    </p:spTree>
    <p:extLst>
      <p:ext uri="{BB962C8B-B14F-4D97-AF65-F5344CB8AC3E}">
        <p14:creationId xmlns:p14="http://schemas.microsoft.com/office/powerpoint/2010/main" val="8011077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TotalTime>
  <Words>4138</Words>
  <Application>Microsoft Office PowerPoint</Application>
  <PresentationFormat>On-screen Show (4:3)</PresentationFormat>
  <Paragraphs>469</Paragraphs>
  <Slides>57</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57</vt:i4>
      </vt:variant>
    </vt:vector>
  </HeadingPairs>
  <TitlesOfParts>
    <vt:vector size="64" baseType="lpstr">
      <vt:lpstr>Arial</vt:lpstr>
      <vt:lpstr>Calibri</vt:lpstr>
      <vt:lpstr>Calibri Light</vt:lpstr>
      <vt:lpstr>Cambria Math</vt:lpstr>
      <vt:lpstr>Wingdings</vt:lpstr>
      <vt:lpstr>Office Theme</vt:lpstr>
      <vt:lpstr>PHOTO-PAINT</vt:lpstr>
      <vt:lpstr>Úlohy Turnaja mladých fyzikov 2026/2027</vt:lpstr>
      <vt:lpstr>  1. Vynájdite sa: Ajurvédske okuliare </vt:lpstr>
      <vt:lpstr>  1. Vynájdite sa: Ajurvédske okuliare </vt:lpstr>
      <vt:lpstr>  1. Vynájdite sa: Ajurvédske okuliare </vt:lpstr>
      <vt:lpstr> 2. Diskový spektrometer </vt:lpstr>
      <vt:lpstr>  2. Diskový spektrometer </vt:lpstr>
      <vt:lpstr>  2. Diskový spektrometer </vt:lpstr>
      <vt:lpstr>   2. Diskový spektrometer </vt:lpstr>
      <vt:lpstr>   3. Slimačia guľa</vt:lpstr>
      <vt:lpstr>   3. Slimačia guľa</vt:lpstr>
      <vt:lpstr>  3. Slimačia guľa</vt:lpstr>
      <vt:lpstr>  3. Slimačia guľa</vt:lpstr>
      <vt:lpstr>   4. Spievajúci kondenzátor</vt:lpstr>
      <vt:lpstr>   4. Spievajúci kondenzátor</vt:lpstr>
      <vt:lpstr>   4. Spievajúci kondenzátor</vt:lpstr>
      <vt:lpstr>   4. Spievajúci kondenzátor</vt:lpstr>
      <vt:lpstr>   4. Spievajúci kondenzátor</vt:lpstr>
      <vt:lpstr>   4. Spievajúci kondenzátor</vt:lpstr>
      <vt:lpstr>   5. Ypsilonové kyvadlo</vt:lpstr>
      <vt:lpstr>   5. Ypsilonové kyvadlo</vt:lpstr>
      <vt:lpstr>   5. Ypsilonové kyvadlo</vt:lpstr>
      <vt:lpstr>   5. Ypsilonové kyvadlo</vt:lpstr>
      <vt:lpstr>   6. Viditeľný zvuk</vt:lpstr>
      <vt:lpstr>   6. Viditeľný zvuk</vt:lpstr>
      <vt:lpstr>   6. Viditeľný zvuk</vt:lpstr>
      <vt:lpstr>   6. Viditeľný zvuk</vt:lpstr>
      <vt:lpstr>   7. Potápajúci sa lievik</vt:lpstr>
      <vt:lpstr>   7. Potápajúci sa lievik</vt:lpstr>
      <vt:lpstr>  7. Potápajúci sa lievik</vt:lpstr>
      <vt:lpstr>  8. Kotúč poháňaný smerom nahor</vt:lpstr>
      <vt:lpstr>  8. Kotúč poháňaný smerom nahor</vt:lpstr>
      <vt:lpstr>  9. Fotografický bokeh</vt:lpstr>
      <vt:lpstr>  9. Fotografický bokeh</vt:lpstr>
      <vt:lpstr>  9. Fotografický bokeh</vt:lpstr>
      <vt:lpstr>  9. Fotografický bokeh</vt:lpstr>
      <vt:lpstr> 10. Vzduchový vír</vt:lpstr>
      <vt:lpstr>  10. Vzduchový vír</vt:lpstr>
      <vt:lpstr> 11. Zvuková izolácia</vt:lpstr>
      <vt:lpstr>  11. Zvuková izolácia</vt:lpstr>
      <vt:lpstr>  11. Zvuková izolácia</vt:lpstr>
      <vt:lpstr>  11. Zvuková izolácia</vt:lpstr>
      <vt:lpstr>  11. Zvuková izolácia</vt:lpstr>
      <vt:lpstr> 12. Bodkovaná čiara</vt:lpstr>
      <vt:lpstr>  12. Bodkovaná čiara</vt:lpstr>
      <vt:lpstr>12. Bodkovaná čiara</vt:lpstr>
      <vt:lpstr> 13. Vírové kyvadlo</vt:lpstr>
      <vt:lpstr>13. Vírové kyvadlo</vt:lpstr>
      <vt:lpstr>13. Vírové kyvadlo</vt:lpstr>
      <vt:lpstr> 14. Nenewtonovské červíky</vt:lpstr>
      <vt:lpstr>14. Nenewtonovské červíky</vt:lpstr>
      <vt:lpstr> 15. Studený nápoj</vt:lpstr>
      <vt:lpstr>15. Studený nápoj</vt:lpstr>
      <vt:lpstr> 16. Magnetický kolotoč </vt:lpstr>
      <vt:lpstr>16. Magnetický kolotoč</vt:lpstr>
      <vt:lpstr> 17. Zatvárajúca sa obálka knihy</vt:lpstr>
      <vt:lpstr>17. Zatvárajúca sa obálka knihy</vt:lpstr>
      <vt:lpstr>Ďalšie informácie o úlohách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Úlohy Turnaja mladých fyzikov 2026/2027</dc:title>
  <dc:creator>Kundracik František</dc:creator>
  <cp:lastModifiedBy>Kundracik František</cp:lastModifiedBy>
  <cp:revision>9</cp:revision>
  <dcterms:created xsi:type="dcterms:W3CDTF">2026-10-07T11:22:37Z</dcterms:created>
  <dcterms:modified xsi:type="dcterms:W3CDTF">2026-10-14T06:39:19Z</dcterms:modified>
</cp:coreProperties>
</file>